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5"/>
  </p:notesMasterIdLst>
  <p:handoutMasterIdLst>
    <p:handoutMasterId r:id="rId16"/>
  </p:handoutMasterIdLst>
  <p:sldIdLst>
    <p:sldId id="297" r:id="rId2"/>
    <p:sldId id="298" r:id="rId3"/>
    <p:sldId id="299" r:id="rId4"/>
    <p:sldId id="261" r:id="rId5"/>
    <p:sldId id="262" r:id="rId6"/>
    <p:sldId id="304" r:id="rId7"/>
    <p:sldId id="303" r:id="rId8"/>
    <p:sldId id="302" r:id="rId9"/>
    <p:sldId id="300" r:id="rId10"/>
    <p:sldId id="301" r:id="rId11"/>
    <p:sldId id="305" r:id="rId12"/>
    <p:sldId id="264" r:id="rId13"/>
    <p:sldId id="306" r:id="rId14"/>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itchFamily="18" charset="0"/>
        <a:ea typeface="+mn-ea"/>
        <a:cs typeface="+mn-cs"/>
      </a:defRPr>
    </a:lvl5pPr>
    <a:lvl6pPr marL="2286000" algn="l" defTabSz="914400" rtl="0" eaLnBrk="1" latinLnBrk="0" hangingPunct="1">
      <a:defRPr sz="2400" kern="1200">
        <a:solidFill>
          <a:schemeClr val="tx1"/>
        </a:solidFill>
        <a:latin typeface="Book Antiqua" pitchFamily="18" charset="0"/>
        <a:ea typeface="+mn-ea"/>
        <a:cs typeface="+mn-cs"/>
      </a:defRPr>
    </a:lvl6pPr>
    <a:lvl7pPr marL="2743200" algn="l" defTabSz="914400" rtl="0" eaLnBrk="1" latinLnBrk="0" hangingPunct="1">
      <a:defRPr sz="2400" kern="1200">
        <a:solidFill>
          <a:schemeClr val="tx1"/>
        </a:solidFill>
        <a:latin typeface="Book Antiqua" pitchFamily="18" charset="0"/>
        <a:ea typeface="+mn-ea"/>
        <a:cs typeface="+mn-cs"/>
      </a:defRPr>
    </a:lvl7pPr>
    <a:lvl8pPr marL="3200400" algn="l" defTabSz="914400" rtl="0" eaLnBrk="1" latinLnBrk="0" hangingPunct="1">
      <a:defRPr sz="2400" kern="1200">
        <a:solidFill>
          <a:schemeClr val="tx1"/>
        </a:solidFill>
        <a:latin typeface="Book Antiqua" pitchFamily="18" charset="0"/>
        <a:ea typeface="+mn-ea"/>
        <a:cs typeface="+mn-cs"/>
      </a:defRPr>
    </a:lvl8pPr>
    <a:lvl9pPr marL="3657600" algn="l" defTabSz="914400" rtl="0" eaLnBrk="1" latinLnBrk="0" hangingPunct="1">
      <a:defRPr sz="24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6600"/>
    <a:srgbClr val="FFCC00"/>
    <a:srgbClr val="FFFF00"/>
    <a:srgbClr val="6666FF"/>
    <a:srgbClr val="FF0000"/>
    <a:srgbClr val="FF2F66"/>
    <a:srgbClr val="FF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inimized">
    <p:restoredLeft sz="34578" autoAdjust="0"/>
    <p:restoredTop sz="89965" autoAdjust="0"/>
  </p:normalViewPr>
  <p:slideViewPr>
    <p:cSldViewPr>
      <p:cViewPr varScale="1">
        <p:scale>
          <a:sx n="16" d="100"/>
          <a:sy n="16" d="100"/>
        </p:scale>
        <p:origin x="-2370" y="-96"/>
      </p:cViewPr>
      <p:guideLst>
        <p:guide orient="horz" pos="2160"/>
        <p:guide pos="2880"/>
      </p:guideLst>
    </p:cSldViewPr>
  </p:slideViewPr>
  <p:outlineViewPr>
    <p:cViewPr>
      <p:scale>
        <a:sx n="33" d="100"/>
        <a:sy n="33" d="100"/>
      </p:scale>
      <p:origin x="0" y="30"/>
    </p:cViewPr>
  </p:outlineViewPr>
  <p:notesTextViewPr>
    <p:cViewPr>
      <p:scale>
        <a:sx n="100" d="100"/>
        <a:sy n="100" d="100"/>
      </p:scale>
      <p:origin x="48"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1638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w="9525"/>
        </p:spPr>
        <p:txBody>
          <a:bodyPr/>
          <a:lstStyle/>
          <a:p>
            <a:r>
              <a:rPr lang="en-US" dirty="0" smtClean="0">
                <a:solidFill>
                  <a:srgbClr val="FF6600"/>
                </a:solidFill>
              </a:rPr>
              <a:t>Welcome to the TEA certification course for advanced biotechnology.  This project is designed to give science and technology high school teachers in the state of Texas an opportunity to obtain certification for teaching advanced biotechnology as a course for science credit.  This online curriculum will provide teachers with an overview of the biotechnology field and an introduction to the latest information and discoveries in biotechnology.  This curriculum will be divided into four modules.  The first module will lay the groundwork by providing you with the background information necessary to understand the latest discoveries in biotechnology.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50938" y="692150"/>
            <a:ext cx="4556125" cy="3416300"/>
          </a:xfrm>
          <a:ln/>
        </p:spPr>
      </p:sp>
      <p:sp>
        <p:nvSpPr>
          <p:cNvPr id="26627" name="Notes Placeholder 2"/>
          <p:cNvSpPr>
            <a:spLocks noGrp="1"/>
          </p:cNvSpPr>
          <p:nvPr>
            <p:ph type="body" idx="1"/>
          </p:nvPr>
        </p:nvSpPr>
        <p:spPr>
          <a:noFill/>
          <a:ln w="9525"/>
        </p:spPr>
        <p:txBody>
          <a:bodyPr/>
          <a:lstStyle/>
          <a:p>
            <a:r>
              <a:rPr lang="en-US" dirty="0" smtClean="0"/>
              <a:t>When one thinks of modern biotechnology, however, gene engineering and recombinant organisms take center stage.  Biotechnology was revolutionized when scientists first learned how to isolate and clone genes and discovered that it was possible to insert these cloned genes in a different organism and have the protein expressed. For example, scientists isolated a gene from jellyfish called the GFP gene.  This gene expresses a protein that fluoresces green under UV light and is thus called the Green Fluorescent protein.  Scientists have been able to clone this gene into many other organisms, including the fish in this picture, and when the GFP gene is expressed these organisms glow green under UV light!  The remainder of this </a:t>
            </a:r>
            <a:r>
              <a:rPr lang="en-US" dirty="0" smtClean="0"/>
              <a:t>module </a:t>
            </a:r>
            <a:r>
              <a:rPr lang="en-US" dirty="0" smtClean="0"/>
              <a:t>will explain this exciting biological revolution.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50938" y="692150"/>
            <a:ext cx="4556125" cy="3416300"/>
          </a:xfrm>
          <a:ln/>
        </p:spPr>
      </p:sp>
      <p:sp>
        <p:nvSpPr>
          <p:cNvPr id="27651" name="Notes Placeholder 2"/>
          <p:cNvSpPr>
            <a:spLocks noGrp="1"/>
          </p:cNvSpPr>
          <p:nvPr>
            <p:ph type="body" idx="1"/>
          </p:nvPr>
        </p:nvSpPr>
        <p:spPr>
          <a:noFill/>
          <a:ln w="9525"/>
        </p:spPr>
        <p:txBody>
          <a:bodyPr/>
          <a:lstStyle/>
          <a:p>
            <a:r>
              <a:rPr lang="en-US" dirty="0" smtClean="0"/>
              <a:t>The purpose of this online curriculum is to show you that regardless of where your interests lie, there is an application for biotechnology.  The chart above is merely the tip of the iceberg regarding biotechnology applications in the fields of agriculture, environmental bioremediation, food processing, textile industry, forensics, archeology, and the medical field.  The remainder of this module will help you understand the basic concepts of biotechnology so that we can explore the applications listed above in the next </a:t>
            </a:r>
            <a:r>
              <a:rPr lang="en-US" dirty="0" smtClean="0"/>
              <a:t>three </a:t>
            </a:r>
            <a:r>
              <a:rPr lang="en-US" dirty="0" smtClean="0"/>
              <a:t>modules and guide you in teaching advanced biotechnology concepts in your classroom.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w="9525"/>
        </p:spPr>
        <p:txBody>
          <a:bodyPr/>
          <a:lstStyle/>
          <a:p>
            <a:r>
              <a:rPr lang="en-US" dirty="0" smtClean="0"/>
              <a:t>This slide is a collage of some topics you have heard about on the news.  Biotechnology encompasses a number of controversial topics such as cloning, stem cell research, using animals in research, genetically modified food, and creating “designer babies”.  Click on the link </a:t>
            </a:r>
            <a:r>
              <a:rPr lang="en-US" dirty="0" smtClean="0"/>
              <a:t>“Introductory </a:t>
            </a:r>
            <a:r>
              <a:rPr lang="en-US" dirty="0" smtClean="0"/>
              <a:t>Biotech </a:t>
            </a:r>
            <a:r>
              <a:rPr lang="en-US" dirty="0" smtClean="0"/>
              <a:t>Video” </a:t>
            </a:r>
            <a:r>
              <a:rPr lang="en-US" dirty="0" smtClean="0"/>
              <a:t>to further your understanding of the applications in this exciting field.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50938" y="692150"/>
            <a:ext cx="4556125" cy="3416300"/>
          </a:xfrm>
          <a:ln/>
        </p:spPr>
      </p:sp>
      <p:sp>
        <p:nvSpPr>
          <p:cNvPr id="29699" name="Notes Placeholder 2"/>
          <p:cNvSpPr>
            <a:spLocks noGrp="1"/>
          </p:cNvSpPr>
          <p:nvPr>
            <p:ph type="body" idx="1"/>
          </p:nvPr>
        </p:nvSpPr>
        <p:spPr>
          <a:noFill/>
          <a:ln w="9525"/>
        </p:spPr>
        <p:txBody>
          <a:bodyPr/>
          <a:lstStyle/>
          <a:p>
            <a:r>
              <a:rPr lang="en-US" dirty="0" smtClean="0"/>
              <a:t>You are now ready to </a:t>
            </a:r>
            <a:r>
              <a:rPr lang="en-US" dirty="0" smtClean="0"/>
              <a:t>take </a:t>
            </a:r>
            <a:r>
              <a:rPr lang="en-US" dirty="0" smtClean="0"/>
              <a:t>the test for Module 1 </a:t>
            </a:r>
            <a:r>
              <a:rPr lang="en-US" dirty="0" smtClean="0"/>
              <a:t>Lesson </a:t>
            </a:r>
            <a:r>
              <a:rPr lang="en-US" dirty="0" smtClean="0"/>
              <a:t>1. </a:t>
            </a:r>
            <a:r>
              <a:rPr lang="en-US" dirty="0" smtClean="0"/>
              <a:t>If you would like extra practice before you take your exam, click on the review link for an interactive review on the history of biotechnology. Click </a:t>
            </a:r>
            <a:r>
              <a:rPr lang="en-US" dirty="0" smtClean="0"/>
              <a:t>on the link for classroom lesson plans related to </a:t>
            </a:r>
            <a:r>
              <a:rPr lang="en-US" smtClean="0"/>
              <a:t>this </a:t>
            </a:r>
            <a:r>
              <a:rPr lang="en-US" smtClean="0"/>
              <a:t>lesson.  </a:t>
            </a:r>
            <a:r>
              <a:rPr lang="en-US" dirty="0" smtClean="0"/>
              <a:t>These lesson plans are also available in the resource folder on the Project Share course home page.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w="9525"/>
        </p:spPr>
        <p:txBody>
          <a:bodyPr/>
          <a:lstStyle/>
          <a:p>
            <a:r>
              <a:rPr lang="en-US" dirty="0" smtClean="0"/>
              <a:t>This first module is divided into 7 </a:t>
            </a:r>
            <a:r>
              <a:rPr lang="en-US" dirty="0" smtClean="0"/>
              <a:t>lessons.  </a:t>
            </a:r>
            <a:r>
              <a:rPr lang="en-US" dirty="0" smtClean="0"/>
              <a:t>There will be a test at the end of each </a:t>
            </a:r>
            <a:r>
              <a:rPr lang="en-US" dirty="0" smtClean="0"/>
              <a:t>lesson </a:t>
            </a:r>
            <a:r>
              <a:rPr lang="en-US" dirty="0" smtClean="0"/>
              <a:t>and you are required to pass each test with an 80% average or better to be certified to teach advanced biotechnology.  The first lesson will give you an overview of the history and definition of biotechnology.  The second lesson will describe the structure and function of a cell.  The third </a:t>
            </a:r>
            <a:r>
              <a:rPr lang="en-US" dirty="0" smtClean="0"/>
              <a:t>lesson </a:t>
            </a:r>
            <a:r>
              <a:rPr lang="en-US" dirty="0" smtClean="0"/>
              <a:t>explains the structure and function of DNA.  The fourth lesson describes the process whereby DNA becomes protein.  The fifth lesson details what a protein is and what a protein does.  The sixth lesson reviews the basic math skills needed by a </a:t>
            </a:r>
            <a:r>
              <a:rPr lang="en-US" dirty="0" err="1" smtClean="0"/>
              <a:t>biotechnician</a:t>
            </a:r>
            <a:r>
              <a:rPr lang="en-US" dirty="0" smtClean="0"/>
              <a:t>.  The </a:t>
            </a:r>
            <a:r>
              <a:rPr lang="en-US" dirty="0" smtClean="0"/>
              <a:t>last </a:t>
            </a:r>
            <a:r>
              <a:rPr lang="en-US" dirty="0" smtClean="0"/>
              <a:t>lesson in this module will help you understand how a biotechnology lab is set up and how to </a:t>
            </a:r>
            <a:r>
              <a:rPr lang="en-US" dirty="0" smtClean="0"/>
              <a:t>facilitate </a:t>
            </a:r>
            <a:r>
              <a:rPr lang="en-US" dirty="0" smtClean="0"/>
              <a:t>a biotechnology class.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w="9525"/>
        </p:spPr>
        <p:txBody>
          <a:bodyPr/>
          <a:lstStyle/>
          <a:p>
            <a:r>
              <a:rPr lang="en-US" dirty="0" smtClean="0"/>
              <a:t>Let’s get started with lesson one.  The goals for this lesson are to define biotechnology, learn about the history of biotechnology, and relate biotechnology to current world issues.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w="9525"/>
        </p:spPr>
        <p:txBody>
          <a:bodyPr/>
          <a:lstStyle/>
          <a:p>
            <a:r>
              <a:rPr lang="en-US" smtClean="0"/>
              <a:t>We think of biotechnology as a relatively new field of science, but the word “biotechnology” was first used in 1919 by a Hungarian engineer.  He used it to describe using another living organism for one’s own benefit.  By this definition, biotechnology is not new.  In fact, it dates all the way back to the very beginnings of civilization.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w="9525"/>
        </p:spPr>
        <p:txBody>
          <a:bodyPr/>
          <a:lstStyle/>
          <a:p>
            <a:r>
              <a:rPr lang="en-US" dirty="0" smtClean="0"/>
              <a:t>From the beginning of time, agriculture has concentrated on improving food production.  The earliest and most familiar bioprocess is microbial fermentation.  Fermentation is a metabolic process where by-products of glucose </a:t>
            </a:r>
            <a:r>
              <a:rPr lang="en-US" dirty="0" smtClean="0"/>
              <a:t>metabolism, </a:t>
            </a:r>
            <a:r>
              <a:rPr lang="en-US" dirty="0" smtClean="0"/>
              <a:t>carbon dioxide and lactic </a:t>
            </a:r>
            <a:r>
              <a:rPr lang="en-US" dirty="0" smtClean="0"/>
              <a:t>acid, </a:t>
            </a:r>
            <a:r>
              <a:rPr lang="en-US" dirty="0" smtClean="0"/>
              <a:t>can be used to leaven bread, </a:t>
            </a:r>
            <a:r>
              <a:rPr lang="en-US" dirty="0" smtClean="0"/>
              <a:t>produce yogurt </a:t>
            </a:r>
            <a:r>
              <a:rPr lang="en-US" dirty="0" smtClean="0"/>
              <a:t>and </a:t>
            </a:r>
            <a:r>
              <a:rPr lang="en-US" dirty="0" smtClean="0"/>
              <a:t>cheese from milk, wine from sugars and brew beer from starches.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w="9525"/>
        </p:spPr>
        <p:txBody>
          <a:bodyPr/>
          <a:lstStyle/>
          <a:p>
            <a:pPr>
              <a:defRPr/>
            </a:pPr>
            <a:r>
              <a:rPr lang="en-US" dirty="0" smtClean="0"/>
              <a:t>For thousands of years humans have used an agricultural biotechnology application called selective breeding to cultivate superior crops and livestock that show an improved growth rate or other desirable traits.  It is common sense to know that if you breed a male and female with a desirable trait, the offspring will all carry that trait.  However, until only a few hundred years ago no one understood the biology behind this common sense. </a:t>
            </a:r>
            <a:r>
              <a:rPr lang="en-US" i="0" dirty="0" smtClean="0"/>
              <a:t>Today, the biotechnology of marker assisted selection (MAS) allows breeders to use biochemical</a:t>
            </a:r>
            <a:r>
              <a:rPr lang="en-US" i="0" baseline="0" dirty="0" smtClean="0"/>
              <a:t> and genetic </a:t>
            </a:r>
            <a:r>
              <a:rPr lang="en-US" i="0" dirty="0" smtClean="0"/>
              <a:t>markers linked to traits of interest to identify superior plants and animals for breeding.</a:t>
            </a:r>
            <a:endParaRPr lang="en-US" i="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0938" y="692150"/>
            <a:ext cx="4556125" cy="3416300"/>
          </a:xfrm>
          <a:ln/>
        </p:spPr>
      </p:sp>
      <p:sp>
        <p:nvSpPr>
          <p:cNvPr id="23555" name="Notes Placeholder 2"/>
          <p:cNvSpPr>
            <a:spLocks noGrp="1"/>
          </p:cNvSpPr>
          <p:nvPr>
            <p:ph type="body" idx="1"/>
          </p:nvPr>
        </p:nvSpPr>
        <p:spPr>
          <a:noFill/>
          <a:ln w="9525"/>
        </p:spPr>
        <p:txBody>
          <a:bodyPr/>
          <a:lstStyle/>
          <a:p>
            <a:r>
              <a:rPr lang="en-US" dirty="0" smtClean="0"/>
              <a:t>In the 1800’s </a:t>
            </a:r>
            <a:r>
              <a:rPr lang="en-US" dirty="0" err="1" smtClean="0"/>
              <a:t>Gregor</a:t>
            </a:r>
            <a:r>
              <a:rPr lang="en-US" dirty="0" smtClean="0"/>
              <a:t> Mendel began to study inheritance patterns of a common garden pea.  Mendel’s observations led him to believe that some traits were “dominant” and would always be expressed, whereas other traits were “recessive” and would only be expressed if both parents </a:t>
            </a:r>
            <a:r>
              <a:rPr lang="en-US" i="0" dirty="0" smtClean="0"/>
              <a:t>contributed a recessive allele</a:t>
            </a:r>
            <a:r>
              <a:rPr lang="en-US" dirty="0" smtClean="0"/>
              <a:t>.  </a:t>
            </a:r>
            <a:r>
              <a:rPr lang="en-US" dirty="0" smtClean="0"/>
              <a:t>Mendel’s work went largely unnoticed until the early 1900’s and has since been considered the foundation of population genetics.  It is important to note that at this time no one understood that DNA was the mechanism of inheritance.  Today the structure of DNA has been elucidated and is exploited for the countless biotechnology applications that will be discussed in this course.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a:noFill/>
          <a:ln w="9525"/>
        </p:spPr>
        <p:txBody>
          <a:bodyPr/>
          <a:lstStyle/>
          <a:p>
            <a:r>
              <a:rPr lang="en-US" dirty="0" smtClean="0"/>
              <a:t>In the late 18</a:t>
            </a:r>
            <a:r>
              <a:rPr lang="en-US" baseline="30000" dirty="0" smtClean="0"/>
              <a:t>th</a:t>
            </a:r>
            <a:r>
              <a:rPr lang="en-US" dirty="0" smtClean="0"/>
              <a:t> century Edward Jenner demonstrated that people injected with a live cowpox virus were immune to smallpox. How could that possibly have worked?  Well, you have to understand a little bit about the immune system.  Antigens are on the surface of all pathogens. A pathogen is a bacteria or virus that </a:t>
            </a:r>
            <a:r>
              <a:rPr lang="en-US" i="0" dirty="0" smtClean="0"/>
              <a:t>that has the potential to cause disease in the host it invades </a:t>
            </a:r>
            <a:r>
              <a:rPr lang="en-US" dirty="0" smtClean="0"/>
              <a:t>.  </a:t>
            </a:r>
            <a:r>
              <a:rPr lang="en-US" dirty="0" smtClean="0"/>
              <a:t>Your body reacts to these foreign antigens by stimulating white blood cells to produce antibodies that attach to the antigens on the pathogen and mark them for </a:t>
            </a:r>
            <a:r>
              <a:rPr lang="en-US" dirty="0" smtClean="0"/>
              <a:t>destruction.  </a:t>
            </a:r>
            <a:r>
              <a:rPr lang="en-US" dirty="0" smtClean="0"/>
              <a:t>However, while your body is carrying out this immune response you feel very sick.  BUT some of those white blood cells become something called “memory cells” </a:t>
            </a:r>
            <a:r>
              <a:rPr lang="en-US" dirty="0" smtClean="0"/>
              <a:t> so </a:t>
            </a:r>
            <a:r>
              <a:rPr lang="en-US" dirty="0" smtClean="0"/>
              <a:t>that if your body ever encounters the same antigen again, </a:t>
            </a:r>
            <a:r>
              <a:rPr lang="en-US" i="0" dirty="0" smtClean="0"/>
              <a:t>these “memory cells” quickly produce large amounts of antibody and attack the invader! </a:t>
            </a:r>
            <a:r>
              <a:rPr lang="en-US" dirty="0" smtClean="0"/>
              <a:t> </a:t>
            </a:r>
            <a:r>
              <a:rPr lang="en-US" dirty="0" smtClean="0"/>
              <a:t>So how did Jenner’s vaccination work to protect people from smallpox?  Well, the cowpox virus is very similar to the smallpox virus.  So while people who received the </a:t>
            </a:r>
            <a:r>
              <a:rPr lang="en-US" dirty="0" smtClean="0"/>
              <a:t>cowpox injection </a:t>
            </a:r>
            <a:r>
              <a:rPr lang="en-US" dirty="0" smtClean="0"/>
              <a:t>did not get sick, the </a:t>
            </a:r>
            <a:r>
              <a:rPr lang="en-US" dirty="0" smtClean="0"/>
              <a:t>cowpox virus </a:t>
            </a:r>
            <a:r>
              <a:rPr lang="en-US" dirty="0" smtClean="0"/>
              <a:t>did stimulate the immune response and </a:t>
            </a:r>
            <a:r>
              <a:rPr lang="en-US" dirty="0" smtClean="0"/>
              <a:t>produce </a:t>
            </a:r>
            <a:r>
              <a:rPr lang="en-US" dirty="0" smtClean="0"/>
              <a:t>memory cells </a:t>
            </a:r>
            <a:r>
              <a:rPr lang="en-US" dirty="0" smtClean="0"/>
              <a:t>that would </a:t>
            </a:r>
            <a:r>
              <a:rPr lang="en-US" dirty="0" smtClean="0"/>
              <a:t>recognize the smallpox virus if the person ever came in contact with it.  Therefore, the injected people had immunity to the smallpox virus without ever becoming ill with </a:t>
            </a:r>
            <a:r>
              <a:rPr lang="en-US" dirty="0" smtClean="0"/>
              <a:t>the virus</a:t>
            </a:r>
            <a:r>
              <a:rPr lang="en-US" dirty="0" smtClean="0"/>
              <a:t>.  Today more than 325 million people worldwide have been helped by </a:t>
            </a:r>
            <a:r>
              <a:rPr lang="en-US" dirty="0" smtClean="0"/>
              <a:t>biotechnology-derived </a:t>
            </a:r>
            <a:r>
              <a:rPr lang="en-US" dirty="0" smtClean="0"/>
              <a:t>drugs and vaccines.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50938" y="692150"/>
            <a:ext cx="4556125" cy="3416300"/>
          </a:xfrm>
          <a:ln/>
        </p:spPr>
      </p:sp>
      <p:sp>
        <p:nvSpPr>
          <p:cNvPr id="25603" name="Notes Placeholder 2"/>
          <p:cNvSpPr>
            <a:spLocks noGrp="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 huge advancement for the pharmaceutical industry was the discovery of penicillin.  In 1928 Alexander Fleming noticed </a:t>
            </a:r>
            <a:r>
              <a:rPr lang="en-US" dirty="0" smtClean="0"/>
              <a:t>by accident</a:t>
            </a:r>
            <a:r>
              <a:rPr lang="en-US" baseline="0" dirty="0" smtClean="0"/>
              <a:t> </a:t>
            </a:r>
            <a:r>
              <a:rPr lang="en-US" dirty="0" smtClean="0"/>
              <a:t>that </a:t>
            </a:r>
            <a:r>
              <a:rPr lang="en-US" dirty="0" smtClean="0"/>
              <a:t>certain bacteria would not grow in the proximity of a particular mold.  Fleming, being a typically inquisitive scientist, investigated the cause of this phenomenon.  </a:t>
            </a:r>
            <a:r>
              <a:rPr lang="en-US" dirty="0" smtClean="0"/>
              <a:t>Fleming’s </a:t>
            </a:r>
            <a:r>
              <a:rPr lang="en-US" dirty="0" smtClean="0"/>
              <a:t>research led to the discovery and purification of the first antibiotic, penicillin.  Antibiotics work by either directly killing the microorganism or by inhibiting it’s replication.  Antibiotics ONLY work for bacterial infections, not for viral infections like colds. </a:t>
            </a:r>
            <a:r>
              <a:rPr lang="en-US" i="0" dirty="0" smtClean="0"/>
              <a:t>Since Fleming’s discovery, many new antibiotics have been produced by the pharmaceutical industry but we still only have a limited number of antibiotics. It is important to maintain the potency of our antibiotics by controlling their misuse and overuse and reminding patients to finish their antibiotic prescription to prevent the mutation of a bacteria resulting in resistance to that particular antibiotic. </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16386"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AAE49A47-97F4-4517-AB32-9431DAEDC5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CC24F-0D34-4F2B-9959-785FC7EB7E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C65795-33DF-4248-9035-81A35F6485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FAA14-A514-4481-87DA-65A76ACAA8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11FF4-79EC-4150-9203-4C191C5AAD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C67DC-70EB-4324-8D45-B4F8421E3B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4CC6BC-3BB7-44FB-AD06-49B4901975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4A5B39-7F3B-4A8C-8D76-7CC3DB5E49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7DA226-B52E-4F56-994F-853DC777D8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625538-B0EB-497E-B227-F19B964FD3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F9722E-814D-4BD3-A08A-689EDC0EF6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15366"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FE168F6A-2F52-4D3B-9D4E-4016B242457F}" type="slidenum">
              <a:rPr lang="en-US"/>
              <a:pPr>
                <a:defRPr/>
              </a:pPr>
              <a:t>‹#›</a:t>
            </a:fld>
            <a:endParaRPr lang="en-US"/>
          </a:p>
        </p:txBody>
      </p:sp>
      <p:pic>
        <p:nvPicPr>
          <p:cNvPr id="1031" name="Picture 7" descr="A:\paint.GIF"/>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8"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hyperlink" Target="http://www.the-scientist.com/yr2002/jul/research_020722.html" TargetMode="External"/><Relationship Id="rId12" Type="http://schemas.openxmlformats.org/officeDocument/2006/relationships/hyperlink" Target="http://www.blisstree.com/geneticsandhealth/files/2009/01/cmsphoto017565-hospital-nursery.jp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hyperlink" Target="http://www.austincc.edu/biotech/Files/K-12/Biotechnology.ram" TargetMode="External"/><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defRPr/>
            </a:pPr>
            <a:r>
              <a:rPr lang="en-US" sz="7200" dirty="0" smtClean="0">
                <a:solidFill>
                  <a:schemeClr val="accent1"/>
                </a:solidFill>
                <a:effectLst>
                  <a:outerShdw blurRad="38100" dist="38100" dir="2700000" algn="tl">
                    <a:srgbClr val="000000">
                      <a:alpha val="43137"/>
                    </a:srgbClr>
                  </a:outerShdw>
                </a:effectLst>
              </a:rPr>
              <a:t>Module 1</a:t>
            </a:r>
            <a:endParaRPr lang="en-US" sz="7200" dirty="0">
              <a:effectLst>
                <a:outerShdw blurRad="38100" dist="38100" dir="2700000" algn="tl">
                  <a:srgbClr val="000000">
                    <a:alpha val="43137"/>
                  </a:srgbClr>
                </a:outerShdw>
              </a:effectLst>
            </a:endParaRPr>
          </a:p>
        </p:txBody>
      </p:sp>
      <p:sp>
        <p:nvSpPr>
          <p:cNvPr id="3075" name="Subtitle 7"/>
          <p:cNvSpPr>
            <a:spLocks noGrp="1"/>
          </p:cNvSpPr>
          <p:nvPr>
            <p:ph type="subTitle" idx="1"/>
          </p:nvPr>
        </p:nvSpPr>
        <p:spPr>
          <a:xfrm>
            <a:off x="990600" y="2286000"/>
            <a:ext cx="7315200" cy="1771650"/>
          </a:xfrm>
        </p:spPr>
        <p:txBody>
          <a:bodyPr/>
          <a:lstStyle/>
          <a:p>
            <a:r>
              <a:rPr lang="en-US" sz="4400" smtClean="0"/>
              <a:t>Biotechnology Basics</a:t>
            </a:r>
          </a:p>
        </p:txBody>
      </p:sp>
      <p:sp>
        <p:nvSpPr>
          <p:cNvPr id="3076" name="Rectangle 3"/>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pic>
        <p:nvPicPr>
          <p:cNvPr id="3077" name="Picture 6" descr="art1.jpg"/>
          <p:cNvPicPr>
            <a:picLocks noChangeAspect="1"/>
          </p:cNvPicPr>
          <p:nvPr/>
        </p:nvPicPr>
        <p:blipFill>
          <a:blip r:embed="rId3" cstate="print"/>
          <a:srcRect/>
          <a:stretch>
            <a:fillRect/>
          </a:stretch>
        </p:blipFill>
        <p:spPr bwMode="auto">
          <a:xfrm>
            <a:off x="1066800" y="3048000"/>
            <a:ext cx="63246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Users\Wheeler PC\AppData\Local\Microsoft\Windows\Temporary Internet Files\Low\Content.IE5\L3HMYTE9\Genetic_eng[1].jpg"/>
          <p:cNvPicPr>
            <a:picLocks noChangeAspect="1" noChangeArrowheads="1"/>
          </p:cNvPicPr>
          <p:nvPr/>
        </p:nvPicPr>
        <p:blipFill>
          <a:blip r:embed="rId3" cstate="print"/>
          <a:srcRect/>
          <a:stretch>
            <a:fillRect/>
          </a:stretch>
        </p:blipFill>
        <p:spPr bwMode="auto">
          <a:xfrm>
            <a:off x="990600" y="2133600"/>
            <a:ext cx="6705600" cy="4191000"/>
          </a:xfrm>
          <a:prstGeom prst="rect">
            <a:avLst/>
          </a:prstGeom>
          <a:noFill/>
          <a:ln w="9525">
            <a:noFill/>
            <a:miter lim="800000"/>
            <a:headEnd/>
            <a:tailEnd/>
          </a:ln>
        </p:spPr>
      </p:pic>
      <p:sp>
        <p:nvSpPr>
          <p:cNvPr id="12291" name="Rectangle 3"/>
          <p:cNvSpPr>
            <a:spLocks noGrp="1" noChangeArrowheads="1"/>
          </p:cNvSpPr>
          <p:nvPr>
            <p:ph type="body" idx="1"/>
          </p:nvPr>
        </p:nvSpPr>
        <p:spPr>
          <a:xfrm>
            <a:off x="304800" y="1828800"/>
            <a:ext cx="6172200" cy="3048000"/>
          </a:xfrm>
          <a:noFill/>
        </p:spPr>
        <p:txBody>
          <a:bodyPr lIns="90488" tIns="44450" rIns="90488" bIns="44450"/>
          <a:lstStyle/>
          <a:p>
            <a:pPr>
              <a:lnSpc>
                <a:spcPct val="90000"/>
              </a:lnSpc>
              <a:buFont typeface="Wingdings" pitchFamily="2" charset="2"/>
              <a:buChar char="v"/>
            </a:pPr>
            <a:r>
              <a:rPr lang="en-US" sz="2800" b="1" smtClean="0"/>
              <a:t>Genetic engineering</a:t>
            </a:r>
            <a:endParaRPr lang="en-US" sz="1800" b="1" smtClean="0"/>
          </a:p>
        </p:txBody>
      </p:sp>
      <p:sp>
        <p:nvSpPr>
          <p:cNvPr id="12292" name="AutoShape 2" descr="http://www.fotosearch.com/bthumb/IMZ/IMZ353/vmo0965.jpg"/>
          <p:cNvSpPr>
            <a:spLocks noChangeAspect="1" noChangeArrowheads="1"/>
          </p:cNvSpPr>
          <p:nvPr/>
        </p:nvSpPr>
        <p:spPr bwMode="auto">
          <a:xfrm>
            <a:off x="168275" y="-776288"/>
            <a:ext cx="1552575" cy="1619251"/>
          </a:xfrm>
          <a:prstGeom prst="rect">
            <a:avLst/>
          </a:prstGeom>
          <a:noFill/>
          <a:ln w="9525">
            <a:noFill/>
            <a:miter lim="800000"/>
            <a:headEnd/>
            <a:tailEnd/>
          </a:ln>
        </p:spPr>
        <p:txBody>
          <a:bodyPr/>
          <a:lstStyle/>
          <a:p>
            <a:endParaRPr lang="en-US"/>
          </a:p>
        </p:txBody>
      </p:sp>
      <p:sp>
        <p:nvSpPr>
          <p:cNvPr id="12293" name="Rectangle 2"/>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8"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History of Biotechnology</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8600" y="2209800"/>
            <a:ext cx="8686800" cy="3962400"/>
          </a:xfrm>
          <a:noFill/>
        </p:spPr>
        <p:txBody>
          <a:bodyPr lIns="90488" tIns="44450" rIns="90488" bIns="44450"/>
          <a:lstStyle/>
          <a:p>
            <a:pPr>
              <a:lnSpc>
                <a:spcPct val="90000"/>
              </a:lnSpc>
              <a:buFont typeface="Monotype Sorts" pitchFamily="2" charset="2"/>
              <a:buNone/>
            </a:pPr>
            <a:r>
              <a:rPr lang="en-US" sz="3600" smtClean="0"/>
              <a:t> </a:t>
            </a:r>
            <a:r>
              <a:rPr lang="en-US" sz="3600" b="1" smtClean="0"/>
              <a:t>Biotechnology is used in:</a:t>
            </a:r>
          </a:p>
          <a:p>
            <a:pPr>
              <a:lnSpc>
                <a:spcPct val="90000"/>
              </a:lnSpc>
              <a:buFont typeface="Wingdings" pitchFamily="2" charset="2"/>
              <a:buChar char="v"/>
            </a:pPr>
            <a:r>
              <a:rPr lang="en-US" sz="2000" b="1" smtClean="0">
                <a:solidFill>
                  <a:schemeClr val="tx2"/>
                </a:solidFill>
              </a:rPr>
              <a:t>Agriculture – reducing the use of harmful pesticides</a:t>
            </a:r>
          </a:p>
          <a:p>
            <a:pPr>
              <a:lnSpc>
                <a:spcPct val="90000"/>
              </a:lnSpc>
              <a:buFont typeface="Wingdings" pitchFamily="2" charset="2"/>
              <a:buChar char="v"/>
            </a:pPr>
            <a:r>
              <a:rPr lang="en-US" sz="2000" b="1" smtClean="0">
                <a:solidFill>
                  <a:schemeClr val="tx2"/>
                </a:solidFill>
              </a:rPr>
              <a:t>Bioremediation – cleaning up the environment</a:t>
            </a:r>
          </a:p>
          <a:p>
            <a:pPr>
              <a:lnSpc>
                <a:spcPct val="90000"/>
              </a:lnSpc>
              <a:buFont typeface="Wingdings" pitchFamily="2" charset="2"/>
              <a:buChar char="v"/>
            </a:pPr>
            <a:r>
              <a:rPr lang="en-US" sz="2000" b="1" smtClean="0">
                <a:solidFill>
                  <a:schemeClr val="tx2"/>
                </a:solidFill>
              </a:rPr>
              <a:t>Food Processing – genetically modified food</a:t>
            </a:r>
          </a:p>
          <a:p>
            <a:pPr>
              <a:lnSpc>
                <a:spcPct val="90000"/>
              </a:lnSpc>
              <a:buFont typeface="Wingdings" pitchFamily="2" charset="2"/>
              <a:buChar char="v"/>
            </a:pPr>
            <a:r>
              <a:rPr lang="en-US" sz="2000" b="1" smtClean="0">
                <a:solidFill>
                  <a:schemeClr val="tx2"/>
                </a:solidFill>
              </a:rPr>
              <a:t>Textile industry– enzymes replacing harmful chemicals</a:t>
            </a:r>
          </a:p>
          <a:p>
            <a:pPr>
              <a:lnSpc>
                <a:spcPct val="90000"/>
              </a:lnSpc>
              <a:buFont typeface="Wingdings" pitchFamily="2" charset="2"/>
              <a:buChar char="v"/>
            </a:pPr>
            <a:r>
              <a:rPr lang="en-US" sz="2000" b="1" smtClean="0">
                <a:solidFill>
                  <a:schemeClr val="tx2"/>
                </a:solidFill>
              </a:rPr>
              <a:t>Forensics – criminal investigations</a:t>
            </a:r>
          </a:p>
          <a:p>
            <a:pPr>
              <a:lnSpc>
                <a:spcPct val="90000"/>
              </a:lnSpc>
              <a:buFont typeface="Wingdings" pitchFamily="2" charset="2"/>
              <a:buChar char="v"/>
            </a:pPr>
            <a:r>
              <a:rPr lang="en-US" sz="2000" b="1" smtClean="0">
                <a:solidFill>
                  <a:schemeClr val="tx2"/>
                </a:solidFill>
              </a:rPr>
              <a:t>Archeology – determine ancestry of mummies and fossils</a:t>
            </a:r>
          </a:p>
          <a:p>
            <a:pPr>
              <a:lnSpc>
                <a:spcPct val="90000"/>
              </a:lnSpc>
              <a:buFont typeface="Wingdings" pitchFamily="2" charset="2"/>
              <a:buChar char="v"/>
            </a:pPr>
            <a:r>
              <a:rPr lang="en-US" sz="2000" b="1" smtClean="0">
                <a:solidFill>
                  <a:schemeClr val="tx2"/>
                </a:solidFill>
              </a:rPr>
              <a:t>Medicine – cheaper medicines and diagnostic tests</a:t>
            </a:r>
          </a:p>
          <a:p>
            <a:pPr>
              <a:lnSpc>
                <a:spcPct val="90000"/>
              </a:lnSpc>
              <a:buFont typeface="Monotype Sorts" pitchFamily="2" charset="2"/>
              <a:buNone/>
            </a:pPr>
            <a:endParaRPr lang="en-US" sz="1800" b="1" smtClean="0"/>
          </a:p>
          <a:p>
            <a:pPr>
              <a:lnSpc>
                <a:spcPct val="90000"/>
              </a:lnSpc>
              <a:buFont typeface="Monotype Sorts" pitchFamily="2" charset="2"/>
              <a:buNone/>
            </a:pPr>
            <a:endParaRPr lang="en-US" sz="1800" b="1" smtClean="0"/>
          </a:p>
        </p:txBody>
      </p:sp>
      <p:sp>
        <p:nvSpPr>
          <p:cNvPr id="13315" name="Rectangle 2"/>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6"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Relating Biotechnology to Current World Issues</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14338" name="Picture 22" descr="agricultural biotechnology"/>
          <p:cNvPicPr>
            <a:picLocks noChangeAspect="1" noChangeArrowheads="1"/>
          </p:cNvPicPr>
          <p:nvPr/>
        </p:nvPicPr>
        <p:blipFill>
          <a:blip r:embed="rId3" cstate="print"/>
          <a:srcRect/>
          <a:stretch>
            <a:fillRect/>
          </a:stretch>
        </p:blipFill>
        <p:spPr bwMode="auto">
          <a:xfrm>
            <a:off x="7429500" y="2057400"/>
            <a:ext cx="1714500" cy="1714500"/>
          </a:xfrm>
          <a:prstGeom prst="rect">
            <a:avLst/>
          </a:prstGeom>
          <a:noFill/>
          <a:ln w="9525">
            <a:noFill/>
            <a:miter lim="800000"/>
            <a:headEnd/>
            <a:tailEnd/>
          </a:ln>
        </p:spPr>
      </p:pic>
      <p:pic>
        <p:nvPicPr>
          <p:cNvPr id="14339" name="Picture 26" descr="genetically modified foods"/>
          <p:cNvPicPr>
            <a:picLocks noChangeAspect="1" noChangeArrowheads="1"/>
          </p:cNvPicPr>
          <p:nvPr/>
        </p:nvPicPr>
        <p:blipFill>
          <a:blip r:embed="rId4" cstate="print"/>
          <a:srcRect/>
          <a:stretch>
            <a:fillRect/>
          </a:stretch>
        </p:blipFill>
        <p:spPr bwMode="auto">
          <a:xfrm>
            <a:off x="5791200" y="2057400"/>
            <a:ext cx="1714500" cy="1714500"/>
          </a:xfrm>
          <a:prstGeom prst="rect">
            <a:avLst/>
          </a:prstGeom>
          <a:noFill/>
          <a:ln w="9525">
            <a:noFill/>
            <a:miter lim="800000"/>
            <a:headEnd/>
            <a:tailEnd/>
          </a:ln>
        </p:spPr>
      </p:pic>
      <p:pic>
        <p:nvPicPr>
          <p:cNvPr id="14340" name="Picture 24" descr="genetically engineered food"/>
          <p:cNvPicPr>
            <a:picLocks noChangeAspect="1" noChangeArrowheads="1"/>
          </p:cNvPicPr>
          <p:nvPr/>
        </p:nvPicPr>
        <p:blipFill>
          <a:blip r:embed="rId5" cstate="print"/>
          <a:srcRect/>
          <a:stretch>
            <a:fillRect/>
          </a:stretch>
        </p:blipFill>
        <p:spPr bwMode="auto">
          <a:xfrm>
            <a:off x="4114800" y="2057400"/>
            <a:ext cx="1714500" cy="1714500"/>
          </a:xfrm>
          <a:prstGeom prst="rect">
            <a:avLst/>
          </a:prstGeom>
          <a:noFill/>
          <a:ln w="9525">
            <a:noFill/>
            <a:miter lim="800000"/>
            <a:headEnd/>
            <a:tailEnd/>
          </a:ln>
        </p:spPr>
      </p:pic>
      <p:pic>
        <p:nvPicPr>
          <p:cNvPr id="14341" name="Picture 28" descr="genetically modified food"/>
          <p:cNvPicPr>
            <a:picLocks noChangeAspect="1" noChangeArrowheads="1"/>
          </p:cNvPicPr>
          <p:nvPr/>
        </p:nvPicPr>
        <p:blipFill>
          <a:blip r:embed="rId6" cstate="print"/>
          <a:srcRect/>
          <a:stretch>
            <a:fillRect/>
          </a:stretch>
        </p:blipFill>
        <p:spPr bwMode="auto">
          <a:xfrm>
            <a:off x="2438400" y="2057400"/>
            <a:ext cx="1714500" cy="1714500"/>
          </a:xfrm>
          <a:prstGeom prst="rect">
            <a:avLst/>
          </a:prstGeom>
          <a:noFill/>
          <a:ln w="9525">
            <a:noFill/>
            <a:miter lim="800000"/>
            <a:headEnd/>
            <a:tailEnd/>
          </a:ln>
        </p:spPr>
      </p:pic>
      <p:grpSp>
        <p:nvGrpSpPr>
          <p:cNvPr id="14342" name="Group 12"/>
          <p:cNvGrpSpPr>
            <a:grpSpLocks/>
          </p:cNvGrpSpPr>
          <p:nvPr/>
        </p:nvGrpSpPr>
        <p:grpSpPr bwMode="auto">
          <a:xfrm>
            <a:off x="1897063" y="2097088"/>
            <a:ext cx="5349875" cy="2590800"/>
            <a:chOff x="0" y="4320"/>
            <a:chExt cx="3370" cy="1632"/>
          </a:xfrm>
        </p:grpSpPr>
        <p:sp>
          <p:nvSpPr>
            <p:cNvPr id="14367" name="Rectangle 9"/>
            <p:cNvSpPr>
              <a:spLocks noChangeArrowheads="1"/>
            </p:cNvSpPr>
            <p:nvPr/>
          </p:nvSpPr>
          <p:spPr bwMode="auto">
            <a:xfrm>
              <a:off x="0" y="4320"/>
              <a:ext cx="3370" cy="0"/>
            </a:xfrm>
            <a:prstGeom prst="rect">
              <a:avLst/>
            </a:prstGeom>
            <a:noFill/>
            <a:ln w="12700">
              <a:noFill/>
              <a:miter lim="800000"/>
              <a:headEnd/>
              <a:tailEnd/>
            </a:ln>
          </p:spPr>
          <p:txBody>
            <a:bodyPr>
              <a:spAutoFit/>
            </a:bodyPr>
            <a:lstStyle/>
            <a:p>
              <a:endParaRPr lang="en-US"/>
            </a:p>
          </p:txBody>
        </p:sp>
        <p:sp>
          <p:nvSpPr>
            <p:cNvPr id="14368" name="Rectangle 10"/>
            <p:cNvSpPr>
              <a:spLocks noChangeArrowheads="1"/>
            </p:cNvSpPr>
            <p:nvPr/>
          </p:nvSpPr>
          <p:spPr bwMode="auto">
            <a:xfrm>
              <a:off x="0" y="4320"/>
              <a:ext cx="3370" cy="1632"/>
            </a:xfrm>
            <a:prstGeom prst="rect">
              <a:avLst/>
            </a:prstGeom>
            <a:noFill/>
            <a:ln w="12700">
              <a:noFill/>
              <a:miter lim="800000"/>
              <a:headEnd/>
              <a:tailEnd/>
            </a:ln>
          </p:spPr>
          <p:txBody>
            <a:bodyPr/>
            <a:lstStyle/>
            <a:p>
              <a:pPr algn="r"/>
              <a:r>
                <a:rPr lang="en-US">
                  <a:latin typeface="Times New Roman" pitchFamily="18" charset="0"/>
                  <a:hlinkClick r:id="rId7"/>
                </a:rPr>
                <a:t>  </a:t>
              </a:r>
              <a:r>
                <a:rPr lang="en-US" sz="16400">
                  <a:latin typeface="Times New Roman" pitchFamily="18" charset="0"/>
                </a:rPr>
                <a:t> </a:t>
              </a:r>
              <a:r>
                <a:rPr lang="en-US">
                  <a:latin typeface="Times New Roman" pitchFamily="18" charset="0"/>
                </a:rPr>
                <a:t>                             </a:t>
              </a:r>
            </a:p>
          </p:txBody>
        </p:sp>
      </p:grpSp>
      <p:grpSp>
        <p:nvGrpSpPr>
          <p:cNvPr id="14343" name="Group 16"/>
          <p:cNvGrpSpPr>
            <a:grpSpLocks/>
          </p:cNvGrpSpPr>
          <p:nvPr/>
        </p:nvGrpSpPr>
        <p:grpSpPr bwMode="auto">
          <a:xfrm>
            <a:off x="1897063" y="2097088"/>
            <a:ext cx="5349875" cy="2590800"/>
            <a:chOff x="0" y="4320"/>
            <a:chExt cx="3370" cy="1632"/>
          </a:xfrm>
        </p:grpSpPr>
        <p:sp>
          <p:nvSpPr>
            <p:cNvPr id="14365" name="Rectangle 13"/>
            <p:cNvSpPr>
              <a:spLocks noChangeArrowheads="1"/>
            </p:cNvSpPr>
            <p:nvPr/>
          </p:nvSpPr>
          <p:spPr bwMode="auto">
            <a:xfrm>
              <a:off x="0" y="4320"/>
              <a:ext cx="3370" cy="0"/>
            </a:xfrm>
            <a:prstGeom prst="rect">
              <a:avLst/>
            </a:prstGeom>
            <a:noFill/>
            <a:ln w="12700">
              <a:noFill/>
              <a:miter lim="800000"/>
              <a:headEnd/>
              <a:tailEnd/>
            </a:ln>
          </p:spPr>
          <p:txBody>
            <a:bodyPr>
              <a:spAutoFit/>
            </a:bodyPr>
            <a:lstStyle/>
            <a:p>
              <a:endParaRPr lang="en-US"/>
            </a:p>
          </p:txBody>
        </p:sp>
        <p:sp>
          <p:nvSpPr>
            <p:cNvPr id="14366" name="Rectangle 14"/>
            <p:cNvSpPr>
              <a:spLocks noChangeArrowheads="1"/>
            </p:cNvSpPr>
            <p:nvPr/>
          </p:nvSpPr>
          <p:spPr bwMode="auto">
            <a:xfrm>
              <a:off x="0" y="4320"/>
              <a:ext cx="3370" cy="1632"/>
            </a:xfrm>
            <a:prstGeom prst="rect">
              <a:avLst/>
            </a:prstGeom>
            <a:noFill/>
            <a:ln w="12700">
              <a:noFill/>
              <a:miter lim="800000"/>
              <a:headEnd/>
              <a:tailEnd/>
            </a:ln>
          </p:spPr>
          <p:txBody>
            <a:bodyPr/>
            <a:lstStyle/>
            <a:p>
              <a:pPr algn="r"/>
              <a:r>
                <a:rPr lang="en-US">
                  <a:latin typeface="Times New Roman" pitchFamily="18" charset="0"/>
                  <a:hlinkClick r:id="rId7"/>
                </a:rPr>
                <a:t>  </a:t>
              </a:r>
              <a:r>
                <a:rPr lang="en-US" sz="16400">
                  <a:latin typeface="Times New Roman" pitchFamily="18" charset="0"/>
                </a:rPr>
                <a:t> </a:t>
              </a:r>
              <a:r>
                <a:rPr lang="en-US">
                  <a:latin typeface="Times New Roman" pitchFamily="18" charset="0"/>
                </a:rPr>
                <a:t>                             </a:t>
              </a:r>
            </a:p>
          </p:txBody>
        </p:sp>
      </p:grpSp>
      <p:grpSp>
        <p:nvGrpSpPr>
          <p:cNvPr id="14344" name="Group 20"/>
          <p:cNvGrpSpPr>
            <a:grpSpLocks/>
          </p:cNvGrpSpPr>
          <p:nvPr/>
        </p:nvGrpSpPr>
        <p:grpSpPr bwMode="auto">
          <a:xfrm>
            <a:off x="1897063" y="2097088"/>
            <a:ext cx="5349875" cy="2590800"/>
            <a:chOff x="0" y="4320"/>
            <a:chExt cx="3370" cy="1632"/>
          </a:xfrm>
        </p:grpSpPr>
        <p:sp>
          <p:nvSpPr>
            <p:cNvPr id="14363" name="Rectangle 17"/>
            <p:cNvSpPr>
              <a:spLocks noChangeArrowheads="1"/>
            </p:cNvSpPr>
            <p:nvPr/>
          </p:nvSpPr>
          <p:spPr bwMode="auto">
            <a:xfrm>
              <a:off x="0" y="4320"/>
              <a:ext cx="3370" cy="0"/>
            </a:xfrm>
            <a:prstGeom prst="rect">
              <a:avLst/>
            </a:prstGeom>
            <a:noFill/>
            <a:ln w="12700">
              <a:noFill/>
              <a:miter lim="800000"/>
              <a:headEnd/>
              <a:tailEnd/>
            </a:ln>
          </p:spPr>
          <p:txBody>
            <a:bodyPr>
              <a:spAutoFit/>
            </a:bodyPr>
            <a:lstStyle/>
            <a:p>
              <a:endParaRPr lang="en-US"/>
            </a:p>
          </p:txBody>
        </p:sp>
        <p:sp>
          <p:nvSpPr>
            <p:cNvPr id="14364" name="Rectangle 18"/>
            <p:cNvSpPr>
              <a:spLocks noChangeArrowheads="1"/>
            </p:cNvSpPr>
            <p:nvPr/>
          </p:nvSpPr>
          <p:spPr bwMode="auto">
            <a:xfrm>
              <a:off x="0" y="4320"/>
              <a:ext cx="3370" cy="1632"/>
            </a:xfrm>
            <a:prstGeom prst="rect">
              <a:avLst/>
            </a:prstGeom>
            <a:noFill/>
            <a:ln w="12700">
              <a:noFill/>
              <a:miter lim="800000"/>
              <a:headEnd/>
              <a:tailEnd/>
            </a:ln>
          </p:spPr>
          <p:txBody>
            <a:bodyPr/>
            <a:lstStyle/>
            <a:p>
              <a:pPr algn="r"/>
              <a:r>
                <a:rPr lang="en-US">
                  <a:latin typeface="Times New Roman" pitchFamily="18" charset="0"/>
                  <a:hlinkClick r:id="rId7"/>
                </a:rPr>
                <a:t>  </a:t>
              </a:r>
              <a:r>
                <a:rPr lang="en-US" sz="16400">
                  <a:latin typeface="Times New Roman" pitchFamily="18" charset="0"/>
                </a:rPr>
                <a:t> </a:t>
              </a:r>
              <a:r>
                <a:rPr lang="en-US">
                  <a:latin typeface="Times New Roman" pitchFamily="18" charset="0"/>
                </a:rPr>
                <a:t>                             </a:t>
              </a:r>
            </a:p>
          </p:txBody>
        </p:sp>
      </p:grpSp>
      <p:sp>
        <p:nvSpPr>
          <p:cNvPr id="14345" name="Rectangle 34">
            <a:hlinkClick r:id="rId7"/>
          </p:cNvPr>
          <p:cNvSpPr>
            <a:spLocks noChangeArrowheads="1"/>
          </p:cNvSpPr>
          <p:nvPr/>
        </p:nvSpPr>
        <p:spPr bwMode="auto">
          <a:xfrm>
            <a:off x="3619500" y="2338388"/>
            <a:ext cx="9144000" cy="0"/>
          </a:xfrm>
          <a:prstGeom prst="rect">
            <a:avLst/>
          </a:prstGeom>
          <a:noFill/>
          <a:ln w="12700">
            <a:noFill/>
            <a:miter lim="800000"/>
            <a:headEnd/>
            <a:tailEnd/>
          </a:ln>
        </p:spPr>
        <p:txBody>
          <a:bodyPr>
            <a:spAutoFit/>
          </a:bodyPr>
          <a:lstStyle/>
          <a:p>
            <a:endParaRPr lang="en-US"/>
          </a:p>
        </p:txBody>
      </p:sp>
      <p:sp>
        <p:nvSpPr>
          <p:cNvPr id="14346" name="Rectangle 35"/>
          <p:cNvSpPr>
            <a:spLocks noChangeArrowheads="1"/>
          </p:cNvSpPr>
          <p:nvPr/>
        </p:nvSpPr>
        <p:spPr bwMode="auto">
          <a:xfrm>
            <a:off x="2203450" y="2325688"/>
            <a:ext cx="9144000" cy="0"/>
          </a:xfrm>
          <a:prstGeom prst="rect">
            <a:avLst/>
          </a:prstGeom>
          <a:noFill/>
          <a:ln w="12700">
            <a:noFill/>
            <a:miter lim="800000"/>
            <a:headEnd/>
            <a:tailEnd/>
          </a:ln>
        </p:spPr>
        <p:txBody>
          <a:bodyPr>
            <a:spAutoFit/>
          </a:bodyPr>
          <a:lstStyle/>
          <a:p>
            <a:endParaRPr lang="en-US"/>
          </a:p>
        </p:txBody>
      </p:sp>
      <p:pic>
        <p:nvPicPr>
          <p:cNvPr id="14347" name="Picture 51" descr="http://ehpnet1.niehs.nih.gov/docs/1993/101-4/innov-pic1.jpg"/>
          <p:cNvPicPr>
            <a:picLocks noChangeAspect="1" noChangeArrowheads="1"/>
          </p:cNvPicPr>
          <p:nvPr/>
        </p:nvPicPr>
        <p:blipFill>
          <a:blip r:embed="rId8" cstate="print"/>
          <a:srcRect/>
          <a:stretch>
            <a:fillRect/>
          </a:stretch>
        </p:blipFill>
        <p:spPr bwMode="auto">
          <a:xfrm>
            <a:off x="0" y="4191000"/>
            <a:ext cx="2846388" cy="2000250"/>
          </a:xfrm>
          <a:prstGeom prst="rect">
            <a:avLst/>
          </a:prstGeom>
          <a:noFill/>
          <a:ln w="9525">
            <a:noFill/>
            <a:miter lim="800000"/>
            <a:headEnd/>
            <a:tailEnd/>
          </a:ln>
        </p:spPr>
      </p:pic>
      <p:grpSp>
        <p:nvGrpSpPr>
          <p:cNvPr id="14348" name="Group 63"/>
          <p:cNvGrpSpPr>
            <a:grpSpLocks/>
          </p:cNvGrpSpPr>
          <p:nvPr/>
        </p:nvGrpSpPr>
        <p:grpSpPr bwMode="auto">
          <a:xfrm>
            <a:off x="533400" y="2667000"/>
            <a:ext cx="7680325" cy="1752600"/>
            <a:chOff x="0" y="0"/>
            <a:chExt cx="4838" cy="884"/>
          </a:xfrm>
        </p:grpSpPr>
        <p:sp>
          <p:nvSpPr>
            <p:cNvPr id="14359" name="Rectangle 58"/>
            <p:cNvSpPr>
              <a:spLocks noChangeArrowheads="1"/>
            </p:cNvSpPr>
            <p:nvPr/>
          </p:nvSpPr>
          <p:spPr bwMode="auto">
            <a:xfrm>
              <a:off x="0" y="0"/>
              <a:ext cx="4838" cy="0"/>
            </a:xfrm>
            <a:prstGeom prst="rect">
              <a:avLst/>
            </a:prstGeom>
            <a:noFill/>
            <a:ln w="12700">
              <a:noFill/>
              <a:miter lim="800000"/>
              <a:headEnd/>
              <a:tailEnd/>
            </a:ln>
          </p:spPr>
          <p:txBody>
            <a:bodyPr>
              <a:spAutoFit/>
            </a:bodyPr>
            <a:lstStyle/>
            <a:p>
              <a:endParaRPr lang="en-US"/>
            </a:p>
          </p:txBody>
        </p:sp>
        <p:grpSp>
          <p:nvGrpSpPr>
            <p:cNvPr id="14360" name="Group 62"/>
            <p:cNvGrpSpPr>
              <a:grpSpLocks/>
            </p:cNvGrpSpPr>
            <p:nvPr/>
          </p:nvGrpSpPr>
          <p:grpSpPr bwMode="auto">
            <a:xfrm>
              <a:off x="0" y="0"/>
              <a:ext cx="4838" cy="884"/>
              <a:chOff x="0" y="0"/>
              <a:chExt cx="4838" cy="884"/>
            </a:xfrm>
          </p:grpSpPr>
          <p:sp>
            <p:nvSpPr>
              <p:cNvPr id="14361" name="Rectangle 61"/>
              <p:cNvSpPr>
                <a:spLocks noChangeArrowheads="1"/>
              </p:cNvSpPr>
              <p:nvPr/>
            </p:nvSpPr>
            <p:spPr bwMode="auto">
              <a:xfrm>
                <a:off x="0" y="0"/>
                <a:ext cx="4838" cy="884"/>
              </a:xfrm>
              <a:prstGeom prst="rect">
                <a:avLst/>
              </a:prstGeom>
              <a:noFill/>
              <a:ln w="12700">
                <a:noFill/>
                <a:miter lim="800000"/>
                <a:headEnd/>
                <a:tailEnd/>
              </a:ln>
            </p:spPr>
            <p:txBody>
              <a:bodyPr/>
              <a:lstStyle/>
              <a:p>
                <a:endParaRPr lang="en-US"/>
              </a:p>
            </p:txBody>
          </p:sp>
          <p:sp>
            <p:nvSpPr>
              <p:cNvPr id="14362" name="Rectangle 59"/>
              <p:cNvSpPr>
                <a:spLocks noChangeArrowheads="1"/>
              </p:cNvSpPr>
              <p:nvPr/>
            </p:nvSpPr>
            <p:spPr bwMode="auto">
              <a:xfrm>
                <a:off x="0" y="0"/>
                <a:ext cx="4838" cy="884"/>
              </a:xfrm>
              <a:prstGeom prst="rect">
                <a:avLst/>
              </a:prstGeom>
              <a:noFill/>
              <a:ln w="12700">
                <a:noFill/>
                <a:miter lim="800000"/>
                <a:headEnd/>
                <a:tailEnd/>
              </a:ln>
            </p:spPr>
            <p:txBody>
              <a:bodyPr/>
              <a:lstStyle/>
              <a:p>
                <a:pPr algn="ctr"/>
                <a:endParaRPr lang="en-US" sz="900" u="sng">
                  <a:solidFill>
                    <a:srgbClr val="336699"/>
                  </a:solidFill>
                  <a:latin typeface="Arial" charset="0"/>
                  <a:cs typeface="Arial" charset="0"/>
                </a:endParaRPr>
              </a:p>
            </p:txBody>
          </p:sp>
        </p:grpSp>
      </p:grpSp>
      <p:grpSp>
        <p:nvGrpSpPr>
          <p:cNvPr id="14349" name="Group 73"/>
          <p:cNvGrpSpPr>
            <a:grpSpLocks/>
          </p:cNvGrpSpPr>
          <p:nvPr/>
        </p:nvGrpSpPr>
        <p:grpSpPr bwMode="auto">
          <a:xfrm>
            <a:off x="1981200" y="2362200"/>
            <a:ext cx="5200650" cy="1936750"/>
            <a:chOff x="0" y="0"/>
            <a:chExt cx="3276" cy="1220"/>
          </a:xfrm>
        </p:grpSpPr>
        <p:sp>
          <p:nvSpPr>
            <p:cNvPr id="14357" name="Rectangle 70"/>
            <p:cNvSpPr>
              <a:spLocks noChangeArrowheads="1"/>
            </p:cNvSpPr>
            <p:nvPr/>
          </p:nvSpPr>
          <p:spPr bwMode="auto">
            <a:xfrm>
              <a:off x="0" y="0"/>
              <a:ext cx="3276" cy="0"/>
            </a:xfrm>
            <a:prstGeom prst="rect">
              <a:avLst/>
            </a:prstGeom>
            <a:noFill/>
            <a:ln w="12700">
              <a:noFill/>
              <a:miter lim="800000"/>
              <a:headEnd/>
              <a:tailEnd/>
            </a:ln>
          </p:spPr>
          <p:txBody>
            <a:bodyPr>
              <a:spAutoFit/>
            </a:bodyPr>
            <a:lstStyle/>
            <a:p>
              <a:endParaRPr lang="en-US"/>
            </a:p>
          </p:txBody>
        </p:sp>
        <p:sp>
          <p:nvSpPr>
            <p:cNvPr id="14358" name="Rectangle 71"/>
            <p:cNvSpPr>
              <a:spLocks noChangeArrowheads="1"/>
            </p:cNvSpPr>
            <p:nvPr/>
          </p:nvSpPr>
          <p:spPr bwMode="auto">
            <a:xfrm>
              <a:off x="0" y="0"/>
              <a:ext cx="3276" cy="1220"/>
            </a:xfrm>
            <a:prstGeom prst="rect">
              <a:avLst/>
            </a:prstGeom>
            <a:noFill/>
            <a:ln w="12700">
              <a:noFill/>
              <a:miter lim="800000"/>
              <a:headEnd/>
              <a:tailEnd/>
            </a:ln>
          </p:spPr>
          <p:txBody>
            <a:bodyPr/>
            <a:lstStyle/>
            <a:p>
              <a:r>
                <a:rPr lang="en-US">
                  <a:latin typeface="Times New Roman" pitchFamily="18" charset="0"/>
                </a:rPr>
                <a:t>  </a:t>
              </a:r>
              <a:r>
                <a:rPr lang="en-US" sz="12100">
                  <a:latin typeface="Times New Roman" pitchFamily="18" charset="0"/>
                </a:rPr>
                <a:t> </a:t>
              </a:r>
              <a:r>
                <a:rPr lang="en-US">
                  <a:latin typeface="Times New Roman" pitchFamily="18" charset="0"/>
                </a:rPr>
                <a:t>                                </a:t>
              </a:r>
            </a:p>
          </p:txBody>
        </p:sp>
      </p:grpSp>
      <p:pic>
        <p:nvPicPr>
          <p:cNvPr id="14350" name="Picture 75" descr="http://a740.g.akamai.net/f/740/606/1d/image.pathfinder.com/time/2001/stemcells/images/spores.jpg"/>
          <p:cNvPicPr>
            <a:picLocks noChangeAspect="1" noChangeArrowheads="1"/>
          </p:cNvPicPr>
          <p:nvPr/>
        </p:nvPicPr>
        <p:blipFill>
          <a:blip r:embed="rId9" cstate="print"/>
          <a:srcRect/>
          <a:stretch>
            <a:fillRect/>
          </a:stretch>
        </p:blipFill>
        <p:spPr bwMode="auto">
          <a:xfrm>
            <a:off x="6378575" y="3810000"/>
            <a:ext cx="2765425" cy="2514600"/>
          </a:xfrm>
          <a:prstGeom prst="rect">
            <a:avLst/>
          </a:prstGeom>
          <a:noFill/>
          <a:ln w="9525">
            <a:noFill/>
            <a:miter lim="800000"/>
            <a:headEnd/>
            <a:tailEnd/>
          </a:ln>
        </p:spPr>
      </p:pic>
      <p:pic>
        <p:nvPicPr>
          <p:cNvPr id="14351" name="Picture 77" descr="http://www.cnn.com/SPECIALS/2001/stemcell/images/top6.stem.cell.debate.jpg"/>
          <p:cNvPicPr>
            <a:picLocks noChangeAspect="1" noChangeArrowheads="1"/>
          </p:cNvPicPr>
          <p:nvPr/>
        </p:nvPicPr>
        <p:blipFill>
          <a:blip r:embed="rId10" cstate="print"/>
          <a:srcRect/>
          <a:stretch>
            <a:fillRect/>
          </a:stretch>
        </p:blipFill>
        <p:spPr bwMode="auto">
          <a:xfrm>
            <a:off x="6753225" y="304800"/>
            <a:ext cx="2390775" cy="1450975"/>
          </a:xfrm>
          <a:prstGeom prst="rect">
            <a:avLst/>
          </a:prstGeom>
          <a:noFill/>
          <a:ln w="9525">
            <a:noFill/>
            <a:miter lim="800000"/>
            <a:headEnd/>
            <a:tailEnd/>
          </a:ln>
        </p:spPr>
      </p:pic>
      <p:sp>
        <p:nvSpPr>
          <p:cNvPr id="14352" name="TextBox 54"/>
          <p:cNvSpPr txBox="1">
            <a:spLocks noChangeArrowheads="1"/>
          </p:cNvSpPr>
          <p:nvPr/>
        </p:nvSpPr>
        <p:spPr bwMode="auto">
          <a:xfrm>
            <a:off x="1219200" y="304800"/>
            <a:ext cx="5562600" cy="584200"/>
          </a:xfrm>
          <a:prstGeom prst="rect">
            <a:avLst/>
          </a:prstGeom>
          <a:noFill/>
          <a:ln w="9525">
            <a:noFill/>
            <a:miter lim="800000"/>
            <a:headEnd/>
            <a:tailEnd/>
          </a:ln>
        </p:spPr>
        <p:txBody>
          <a:bodyPr>
            <a:spAutoFit/>
          </a:bodyPr>
          <a:lstStyle/>
          <a:p>
            <a:r>
              <a:rPr lang="en-US" sz="3200" b="1">
                <a:solidFill>
                  <a:srgbClr val="FF6600"/>
                </a:solidFill>
                <a:hlinkClick r:id="rId11"/>
              </a:rPr>
              <a:t>Introductory Biotech Video</a:t>
            </a:r>
            <a:endParaRPr lang="en-US" sz="3200" b="1">
              <a:solidFill>
                <a:srgbClr val="FF6600"/>
              </a:solidFill>
            </a:endParaRPr>
          </a:p>
        </p:txBody>
      </p:sp>
      <p:sp>
        <p:nvSpPr>
          <p:cNvPr id="14353" name="Rectangle 2"/>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pic>
        <p:nvPicPr>
          <p:cNvPr id="14354" name="Picture 34" descr="HOSPITAL-NURSERY">
            <a:hlinkClick r:id="rId12"/>
          </p:cNvPr>
          <p:cNvPicPr>
            <a:picLocks noChangeAspect="1" noChangeArrowheads="1"/>
          </p:cNvPicPr>
          <p:nvPr/>
        </p:nvPicPr>
        <p:blipFill>
          <a:blip r:embed="rId13" cstate="print"/>
          <a:srcRect/>
          <a:stretch>
            <a:fillRect/>
          </a:stretch>
        </p:blipFill>
        <p:spPr bwMode="auto">
          <a:xfrm>
            <a:off x="3352800" y="4191000"/>
            <a:ext cx="2419350" cy="1609725"/>
          </a:xfrm>
          <a:prstGeom prst="rect">
            <a:avLst/>
          </a:prstGeom>
          <a:noFill/>
          <a:ln w="9525">
            <a:noFill/>
            <a:miter lim="800000"/>
            <a:headEnd/>
            <a:tailEnd/>
          </a:ln>
        </p:spPr>
      </p:pic>
      <p:sp>
        <p:nvSpPr>
          <p:cNvPr id="14355" name="AutoShape 36" descr="http://www1.american.edu/TED/images4/dolly.jpg"/>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pic>
        <p:nvPicPr>
          <p:cNvPr id="14356" name="Picture 38" descr="http://www1.american.edu/TED/images4/dolly.jpg"/>
          <p:cNvPicPr>
            <a:picLocks noChangeAspect="1" noChangeArrowheads="1"/>
          </p:cNvPicPr>
          <p:nvPr/>
        </p:nvPicPr>
        <p:blipFill>
          <a:blip r:embed="rId14" cstate="print"/>
          <a:srcRect/>
          <a:stretch>
            <a:fillRect/>
          </a:stretch>
        </p:blipFill>
        <p:spPr bwMode="auto">
          <a:xfrm>
            <a:off x="381000" y="1447800"/>
            <a:ext cx="1704975" cy="17049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6600"/>
                </a:solidFill>
                <a:effectLst>
                  <a:outerShdw blurRad="38100" dist="38100" dir="2700000" algn="tl">
                    <a:srgbClr val="000000">
                      <a:alpha val="43137"/>
                    </a:srgbClr>
                  </a:outerShdw>
                </a:effectLst>
              </a:rPr>
              <a:t>Resources</a:t>
            </a:r>
            <a:endParaRPr lang="en-US" dirty="0">
              <a:solidFill>
                <a:srgbClr val="FF6600"/>
              </a:solidFill>
              <a:effectLst>
                <a:outerShdw blurRad="38100" dist="38100" dir="2700000" algn="tl">
                  <a:srgbClr val="000000">
                    <a:alpha val="43137"/>
                  </a:srgbClr>
                </a:outerShdw>
              </a:effectLst>
            </a:endParaRPr>
          </a:p>
        </p:txBody>
      </p:sp>
      <p:sp>
        <p:nvSpPr>
          <p:cNvPr id="15364" name="Rectangle 2"/>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pic>
        <p:nvPicPr>
          <p:cNvPr id="6" name="Picture 6" descr="art1.jpg"/>
          <p:cNvPicPr>
            <a:picLocks noChangeAspect="1"/>
          </p:cNvPicPr>
          <p:nvPr/>
        </p:nvPicPr>
        <p:blipFill>
          <a:blip r:embed="rId3" cstate="print"/>
          <a:srcRect/>
          <a:stretch>
            <a:fillRect/>
          </a:stretch>
        </p:blipFill>
        <p:spPr bwMode="auto">
          <a:xfrm>
            <a:off x="838200" y="1981200"/>
            <a:ext cx="7567329"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FF6600"/>
                </a:solidFill>
                <a:effectLst>
                  <a:outerShdw blurRad="38100" dist="38100" dir="2700000" algn="tl">
                    <a:srgbClr val="000000">
                      <a:alpha val="43137"/>
                    </a:srgbClr>
                  </a:outerShdw>
                </a:effectLst>
              </a:rPr>
              <a:t>Lessons </a:t>
            </a:r>
            <a:r>
              <a:rPr lang="en-US" dirty="0" smtClean="0">
                <a:solidFill>
                  <a:srgbClr val="FF6600"/>
                </a:solidFill>
                <a:effectLst>
                  <a:outerShdw blurRad="38100" dist="38100" dir="2700000" algn="tl">
                    <a:srgbClr val="000000">
                      <a:alpha val="43137"/>
                    </a:srgbClr>
                  </a:outerShdw>
                </a:effectLst>
              </a:rPr>
              <a:t>for Module 1</a:t>
            </a:r>
            <a:endParaRPr lang="en-US" dirty="0">
              <a:solidFill>
                <a:srgbClr val="FF6600"/>
              </a:solidFill>
              <a:effectLst>
                <a:outerShdw blurRad="38100" dist="38100" dir="2700000" algn="tl">
                  <a:srgbClr val="000000">
                    <a:alpha val="43137"/>
                  </a:srgbClr>
                </a:outerShdw>
              </a:effectLst>
            </a:endParaRPr>
          </a:p>
        </p:txBody>
      </p:sp>
      <p:sp>
        <p:nvSpPr>
          <p:cNvPr id="4099" name="Content Placeholder 2"/>
          <p:cNvSpPr>
            <a:spLocks noGrp="1"/>
          </p:cNvSpPr>
          <p:nvPr>
            <p:ph idx="1"/>
          </p:nvPr>
        </p:nvSpPr>
        <p:spPr>
          <a:xfrm>
            <a:off x="609600" y="1676400"/>
            <a:ext cx="8178800" cy="4171950"/>
          </a:xfrm>
        </p:spPr>
        <p:txBody>
          <a:bodyPr/>
          <a:lstStyle/>
          <a:p>
            <a:pPr>
              <a:buFont typeface="Monotype Sorts" pitchFamily="2" charset="2"/>
              <a:buNone/>
            </a:pPr>
            <a:r>
              <a:rPr lang="en-US" smtClean="0">
                <a:solidFill>
                  <a:srgbClr val="FF6600"/>
                </a:solidFill>
              </a:rPr>
              <a:t>1.1 Overview of Biotechnology</a:t>
            </a:r>
          </a:p>
          <a:p>
            <a:pPr>
              <a:buFont typeface="Monotype Sorts" pitchFamily="2" charset="2"/>
              <a:buNone/>
            </a:pPr>
            <a:r>
              <a:rPr lang="en-US" smtClean="0">
                <a:solidFill>
                  <a:srgbClr val="FFCC00"/>
                </a:solidFill>
              </a:rPr>
              <a:t>1.2 Cell Structure and Function</a:t>
            </a:r>
          </a:p>
          <a:p>
            <a:pPr>
              <a:buFont typeface="Monotype Sorts" pitchFamily="2" charset="2"/>
              <a:buNone/>
            </a:pPr>
            <a:r>
              <a:rPr lang="en-US" smtClean="0">
                <a:solidFill>
                  <a:srgbClr val="FFCC00"/>
                </a:solidFill>
              </a:rPr>
              <a:t>1.3 DNA Structure and Function</a:t>
            </a:r>
          </a:p>
          <a:p>
            <a:pPr>
              <a:buFont typeface="Monotype Sorts" pitchFamily="2" charset="2"/>
              <a:buNone/>
            </a:pPr>
            <a:r>
              <a:rPr lang="en-US" smtClean="0">
                <a:solidFill>
                  <a:srgbClr val="FFCC00"/>
                </a:solidFill>
              </a:rPr>
              <a:t>1.4 Protein Synthesis</a:t>
            </a:r>
          </a:p>
          <a:p>
            <a:pPr>
              <a:buFont typeface="Monotype Sorts" pitchFamily="2" charset="2"/>
              <a:buNone/>
            </a:pPr>
            <a:r>
              <a:rPr lang="en-US" smtClean="0">
                <a:solidFill>
                  <a:srgbClr val="FFCC00"/>
                </a:solidFill>
              </a:rPr>
              <a:t>1.5 Protein Structure and Function</a:t>
            </a:r>
          </a:p>
          <a:p>
            <a:pPr>
              <a:buFont typeface="Monotype Sorts" pitchFamily="2" charset="2"/>
              <a:buNone/>
            </a:pPr>
            <a:r>
              <a:rPr lang="en-US" smtClean="0">
                <a:solidFill>
                  <a:srgbClr val="FFCC00"/>
                </a:solidFill>
              </a:rPr>
              <a:t>1.6 Math Skills</a:t>
            </a:r>
          </a:p>
          <a:p>
            <a:pPr>
              <a:buFont typeface="Monotype Sorts" pitchFamily="2" charset="2"/>
              <a:buNone/>
            </a:pPr>
            <a:r>
              <a:rPr lang="en-US" smtClean="0">
                <a:solidFill>
                  <a:srgbClr val="FFCC00"/>
                </a:solidFill>
              </a:rPr>
              <a:t>1.7 Lab Overview</a:t>
            </a:r>
          </a:p>
        </p:txBody>
      </p:sp>
      <p:sp>
        <p:nvSpPr>
          <p:cNvPr id="4100"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pic>
        <p:nvPicPr>
          <p:cNvPr id="4101" name="Picture 6" descr="C:\Users\Wheeler PC\AppData\Local\Microsoft\Windows\Temporary Internet Files\Low\Content.IE5\KAVTYMDL\BioTech[1].jpg"/>
          <p:cNvPicPr>
            <a:picLocks noChangeAspect="1" noChangeArrowheads="1"/>
          </p:cNvPicPr>
          <p:nvPr/>
        </p:nvPicPr>
        <p:blipFill>
          <a:blip r:embed="rId3" cstate="print"/>
          <a:srcRect t="32001" b="32001"/>
          <a:stretch>
            <a:fillRect/>
          </a:stretch>
        </p:blipFill>
        <p:spPr bwMode="auto">
          <a:xfrm>
            <a:off x="685800" y="5791200"/>
            <a:ext cx="7391400" cy="50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Users\Wheeler PC\AppData\Local\Microsoft\Windows\Temporary Internet Files\Low\Content.IE5\KAVTYMDL\BioTech[1].jpg"/>
          <p:cNvPicPr>
            <a:picLocks noChangeAspect="1" noChangeArrowheads="1"/>
          </p:cNvPicPr>
          <p:nvPr/>
        </p:nvPicPr>
        <p:blipFill>
          <a:blip r:embed="rId3" cstate="print"/>
          <a:srcRect b="28000"/>
          <a:stretch>
            <a:fillRect/>
          </a:stretch>
        </p:blipFill>
        <p:spPr bwMode="auto">
          <a:xfrm>
            <a:off x="1371600" y="2743200"/>
            <a:ext cx="6400800" cy="3292475"/>
          </a:xfrm>
          <a:prstGeom prst="rect">
            <a:avLst/>
          </a:prstGeom>
          <a:noFill/>
          <a:ln w="9525">
            <a:noFill/>
            <a:miter lim="800000"/>
            <a:headEnd/>
            <a:tailEnd/>
          </a:ln>
        </p:spPr>
      </p:pic>
      <p:sp>
        <p:nvSpPr>
          <p:cNvPr id="5123" name="Content Placeholder 2"/>
          <p:cNvSpPr>
            <a:spLocks noGrp="1"/>
          </p:cNvSpPr>
          <p:nvPr>
            <p:ph idx="1"/>
          </p:nvPr>
        </p:nvSpPr>
        <p:spPr>
          <a:xfrm>
            <a:off x="457200" y="1885950"/>
            <a:ext cx="8178800" cy="2305050"/>
          </a:xfrm>
        </p:spPr>
        <p:txBody>
          <a:bodyPr/>
          <a:lstStyle/>
          <a:p>
            <a:pPr>
              <a:buFont typeface="Wingdings" pitchFamily="2" charset="2"/>
              <a:buChar char="v"/>
            </a:pPr>
            <a:r>
              <a:rPr lang="en-US" smtClean="0"/>
              <a:t>Define biotechnology</a:t>
            </a:r>
          </a:p>
          <a:p>
            <a:pPr>
              <a:buFont typeface="Wingdings" pitchFamily="2" charset="2"/>
              <a:buChar char="v"/>
            </a:pPr>
            <a:r>
              <a:rPr lang="en-US" smtClean="0"/>
              <a:t>Understand the history of biotechnology</a:t>
            </a:r>
          </a:p>
          <a:p>
            <a:pPr>
              <a:buFont typeface="Wingdings" pitchFamily="2" charset="2"/>
              <a:buChar char="v"/>
            </a:pPr>
            <a:r>
              <a:rPr lang="en-US" smtClean="0"/>
              <a:t>Relate biotechnology to current world issues</a:t>
            </a:r>
          </a:p>
        </p:txBody>
      </p:sp>
      <p:sp>
        <p:nvSpPr>
          <p:cNvPr id="2" name="Title 1"/>
          <p:cNvSpPr>
            <a:spLocks noGrp="1"/>
          </p:cNvSpPr>
          <p:nvPr>
            <p:ph type="title"/>
          </p:nvPr>
        </p:nvSpPr>
        <p:spPr/>
        <p:txBody>
          <a:bodyPr/>
          <a:lstStyle/>
          <a:p>
            <a:pPr algn="ctr">
              <a:defRPr/>
            </a:pPr>
            <a:r>
              <a:rPr lang="en-US" dirty="0" smtClean="0">
                <a:solidFill>
                  <a:srgbClr val="FF6600"/>
                </a:solidFill>
                <a:effectLst>
                  <a:outerShdw blurRad="38100" dist="38100" dir="2700000" algn="tl">
                    <a:srgbClr val="000000">
                      <a:alpha val="43137"/>
                    </a:srgbClr>
                  </a:outerShdw>
                </a:effectLst>
              </a:rPr>
              <a:t>Goals for </a:t>
            </a:r>
            <a:r>
              <a:rPr lang="en-US" dirty="0" smtClean="0">
                <a:solidFill>
                  <a:srgbClr val="FF6600"/>
                </a:solidFill>
                <a:effectLst>
                  <a:outerShdw blurRad="38100" dist="38100" dir="2700000" algn="tl">
                    <a:srgbClr val="000000">
                      <a:alpha val="43137"/>
                    </a:srgbClr>
                  </a:outerShdw>
                </a:effectLst>
              </a:rPr>
              <a:t>Lesson </a:t>
            </a:r>
            <a:r>
              <a:rPr lang="en-US" dirty="0" smtClean="0">
                <a:solidFill>
                  <a:srgbClr val="FF6600"/>
                </a:solidFill>
                <a:effectLst>
                  <a:outerShdw blurRad="38100" dist="38100" dir="2700000" algn="tl">
                    <a:srgbClr val="000000">
                      <a:alpha val="43137"/>
                    </a:srgbClr>
                  </a:outerShdw>
                </a:effectLst>
              </a:rPr>
              <a:t>1.1</a:t>
            </a:r>
            <a:endParaRPr lang="en-US" dirty="0">
              <a:solidFill>
                <a:srgbClr val="FF6600"/>
              </a:solidFill>
              <a:effectLst>
                <a:outerShdw blurRad="38100" dist="38100" dir="2700000" algn="tl">
                  <a:srgbClr val="000000">
                    <a:alpha val="43137"/>
                  </a:srgbClr>
                </a:outerShdw>
              </a:effectLst>
            </a:endParaRPr>
          </a:p>
        </p:txBody>
      </p:sp>
      <p:sp>
        <p:nvSpPr>
          <p:cNvPr id="5125"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Wheeler PC\AppData\Local\Microsoft\Windows\Temporary Internet Files\Low\Content.IE5\P9IP73T6\Pipetphoto[1].jpg"/>
          <p:cNvPicPr>
            <a:picLocks noChangeAspect="1" noChangeArrowheads="1"/>
          </p:cNvPicPr>
          <p:nvPr/>
        </p:nvPicPr>
        <p:blipFill>
          <a:blip r:embed="rId3" cstate="print"/>
          <a:srcRect/>
          <a:stretch>
            <a:fillRect/>
          </a:stretch>
        </p:blipFill>
        <p:spPr bwMode="auto">
          <a:xfrm>
            <a:off x="2971800" y="3276600"/>
            <a:ext cx="3200400" cy="3200400"/>
          </a:xfrm>
          <a:prstGeom prst="rect">
            <a:avLst/>
          </a:prstGeom>
          <a:noFill/>
          <a:ln w="9525">
            <a:noFill/>
            <a:miter lim="800000"/>
            <a:headEnd/>
            <a:tailEnd/>
          </a:ln>
        </p:spPr>
      </p:pic>
      <p:sp>
        <p:nvSpPr>
          <p:cNvPr id="6147" name="Rectangle 3"/>
          <p:cNvSpPr>
            <a:spLocks noGrp="1" noChangeArrowheads="1"/>
          </p:cNvSpPr>
          <p:nvPr>
            <p:ph type="body" idx="1"/>
          </p:nvPr>
        </p:nvSpPr>
        <p:spPr>
          <a:xfrm>
            <a:off x="685800" y="1828800"/>
            <a:ext cx="8077200" cy="2819400"/>
          </a:xfrm>
          <a:noFill/>
        </p:spPr>
        <p:txBody>
          <a:bodyPr lIns="90488" tIns="44450" rIns="90488" bIns="44450"/>
          <a:lstStyle/>
          <a:p>
            <a:pPr>
              <a:buFont typeface="Monotype Sorts" pitchFamily="2" charset="2"/>
              <a:buNone/>
            </a:pPr>
            <a:r>
              <a:rPr lang="en-US" sz="2400" b="1" smtClean="0"/>
              <a:t>    </a:t>
            </a:r>
            <a:r>
              <a:rPr lang="en-US" b="1" smtClean="0"/>
              <a:t>The use of living organisms and biological molecules to solve problems or make useful products.</a:t>
            </a:r>
          </a:p>
          <a:p>
            <a:pPr>
              <a:buFont typeface="Monotype Sorts" pitchFamily="2" charset="2"/>
              <a:buNone/>
            </a:pPr>
            <a:endParaRPr lang="en-US" b="1" smtClean="0"/>
          </a:p>
        </p:txBody>
      </p:sp>
      <p:sp>
        <p:nvSpPr>
          <p:cNvPr id="6148"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6" name="Title 1"/>
          <p:cNvSpPr>
            <a:spLocks noGrp="1"/>
          </p:cNvSpPr>
          <p:nvPr>
            <p:ph type="title"/>
          </p:nvPr>
        </p:nvSpPr>
        <p:spPr>
          <a:xfrm>
            <a:off x="228600" y="228600"/>
            <a:ext cx="8610600" cy="1143000"/>
          </a:xfrm>
        </p:spPr>
        <p:txBody>
          <a:bodyPr/>
          <a:lstStyle/>
          <a:p>
            <a:pPr algn="ctr">
              <a:defRPr/>
            </a:pPr>
            <a:r>
              <a:rPr lang="en-US" sz="4800" dirty="0" smtClean="0">
                <a:solidFill>
                  <a:srgbClr val="FF6600"/>
                </a:solidFill>
                <a:effectLst>
                  <a:outerShdw blurRad="38100" dist="38100" dir="2700000" algn="tl">
                    <a:srgbClr val="000000">
                      <a:alpha val="43137"/>
                    </a:srgbClr>
                  </a:outerShdw>
                </a:effectLst>
              </a:rPr>
              <a:t>Define Biotechnology</a:t>
            </a:r>
            <a:endParaRPr lang="en-US" sz="4800"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ermentation.jpg"/>
          <p:cNvPicPr>
            <a:picLocks noChangeAspect="1"/>
          </p:cNvPicPr>
          <p:nvPr/>
        </p:nvPicPr>
        <p:blipFill>
          <a:blip r:embed="rId3" cstate="print"/>
          <a:srcRect r="23529" b="51111"/>
          <a:stretch>
            <a:fillRect/>
          </a:stretch>
        </p:blipFill>
        <p:spPr bwMode="auto">
          <a:xfrm>
            <a:off x="304800" y="2362200"/>
            <a:ext cx="7880350" cy="2667000"/>
          </a:xfrm>
          <a:prstGeom prst="rect">
            <a:avLst/>
          </a:prstGeom>
          <a:noFill/>
          <a:ln w="9525">
            <a:noFill/>
            <a:miter lim="800000"/>
            <a:headEnd/>
            <a:tailEnd/>
          </a:ln>
        </p:spPr>
      </p:pic>
      <p:sp>
        <p:nvSpPr>
          <p:cNvPr id="7171" name="Rectangle 3"/>
          <p:cNvSpPr>
            <a:spLocks noGrp="1" noChangeArrowheads="1"/>
          </p:cNvSpPr>
          <p:nvPr>
            <p:ph type="body" idx="1"/>
          </p:nvPr>
        </p:nvSpPr>
        <p:spPr>
          <a:xfrm>
            <a:off x="914400" y="1828800"/>
            <a:ext cx="6172200" cy="3048000"/>
          </a:xfrm>
          <a:noFill/>
        </p:spPr>
        <p:txBody>
          <a:bodyPr lIns="90488" tIns="44450" rIns="90488" bIns="44450"/>
          <a:lstStyle/>
          <a:p>
            <a:pPr>
              <a:lnSpc>
                <a:spcPct val="90000"/>
              </a:lnSpc>
              <a:buFont typeface="Wingdings" pitchFamily="2" charset="2"/>
              <a:buChar char="v"/>
            </a:pPr>
            <a:r>
              <a:rPr lang="en-US" sz="2800" b="1" smtClean="0"/>
              <a:t> Fermentation</a:t>
            </a:r>
          </a:p>
        </p:txBody>
      </p:sp>
      <p:sp>
        <p:nvSpPr>
          <p:cNvPr id="7172"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7"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History of Biotechnology</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Users\Wheeler PC\AppData\Local\Microsoft\Windows\Temporary Internet Files\Low\Content.IE5\MI160Z4K\newfishflat_copy[1].jpg"/>
          <p:cNvPicPr>
            <a:picLocks noChangeAspect="1" noChangeArrowheads="1"/>
          </p:cNvPicPr>
          <p:nvPr/>
        </p:nvPicPr>
        <p:blipFill>
          <a:blip r:embed="rId3" cstate="print"/>
          <a:srcRect/>
          <a:stretch>
            <a:fillRect/>
          </a:stretch>
        </p:blipFill>
        <p:spPr bwMode="auto">
          <a:xfrm>
            <a:off x="1219200" y="2286000"/>
            <a:ext cx="6858000" cy="4572000"/>
          </a:xfrm>
          <a:prstGeom prst="rect">
            <a:avLst/>
          </a:prstGeom>
          <a:noFill/>
          <a:ln w="9525">
            <a:noFill/>
            <a:miter lim="800000"/>
            <a:headEnd/>
            <a:tailEnd/>
          </a:ln>
        </p:spPr>
      </p:pic>
      <p:sp>
        <p:nvSpPr>
          <p:cNvPr id="8195" name="Rectangle 3"/>
          <p:cNvSpPr>
            <a:spLocks noGrp="1" noChangeArrowheads="1"/>
          </p:cNvSpPr>
          <p:nvPr>
            <p:ph type="body" idx="1"/>
          </p:nvPr>
        </p:nvSpPr>
        <p:spPr>
          <a:xfrm>
            <a:off x="685800" y="1981200"/>
            <a:ext cx="6172200" cy="3048000"/>
          </a:xfrm>
          <a:noFill/>
        </p:spPr>
        <p:txBody>
          <a:bodyPr lIns="90488" tIns="44450" rIns="90488" bIns="44450"/>
          <a:lstStyle/>
          <a:p>
            <a:pPr>
              <a:lnSpc>
                <a:spcPct val="90000"/>
              </a:lnSpc>
              <a:buFont typeface="Wingdings" pitchFamily="2" charset="2"/>
              <a:buChar char="v"/>
            </a:pPr>
            <a:r>
              <a:rPr lang="en-US" sz="2800" b="1" smtClean="0"/>
              <a:t>Selective breeding</a:t>
            </a:r>
          </a:p>
        </p:txBody>
      </p:sp>
      <p:sp>
        <p:nvSpPr>
          <p:cNvPr id="8196"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7"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History of Biotechnology</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Wheeler PC\AppData\Local\Microsoft\Windows\Temporary Internet Files\Low\Content.IE5\X8XLPA47\MendelF[1].jpg"/>
          <p:cNvPicPr>
            <a:picLocks noChangeAspect="1" noChangeArrowheads="1"/>
          </p:cNvPicPr>
          <p:nvPr/>
        </p:nvPicPr>
        <p:blipFill>
          <a:blip r:embed="rId3" cstate="print"/>
          <a:srcRect/>
          <a:stretch>
            <a:fillRect/>
          </a:stretch>
        </p:blipFill>
        <p:spPr bwMode="auto">
          <a:xfrm>
            <a:off x="609600" y="2133600"/>
            <a:ext cx="7315200" cy="3873500"/>
          </a:xfrm>
          <a:prstGeom prst="rect">
            <a:avLst/>
          </a:prstGeom>
          <a:noFill/>
          <a:ln w="9525">
            <a:noFill/>
            <a:miter lim="800000"/>
            <a:headEnd/>
            <a:tailEnd/>
          </a:ln>
        </p:spPr>
      </p:pic>
      <p:sp>
        <p:nvSpPr>
          <p:cNvPr id="9219" name="Rectangle 3"/>
          <p:cNvSpPr>
            <a:spLocks noGrp="1" noChangeArrowheads="1"/>
          </p:cNvSpPr>
          <p:nvPr>
            <p:ph type="body" idx="1"/>
          </p:nvPr>
        </p:nvSpPr>
        <p:spPr>
          <a:xfrm>
            <a:off x="304800" y="1752600"/>
            <a:ext cx="6172200" cy="3048000"/>
          </a:xfrm>
          <a:noFill/>
        </p:spPr>
        <p:txBody>
          <a:bodyPr lIns="90488" tIns="44450" rIns="90488" bIns="44450"/>
          <a:lstStyle/>
          <a:p>
            <a:pPr>
              <a:lnSpc>
                <a:spcPct val="90000"/>
              </a:lnSpc>
              <a:buFont typeface="Wingdings" pitchFamily="2" charset="2"/>
              <a:buChar char="v"/>
            </a:pPr>
            <a:r>
              <a:rPr lang="en-US" sz="2800" b="1" smtClean="0"/>
              <a:t>Mendel’s work in genetics</a:t>
            </a:r>
          </a:p>
          <a:p>
            <a:pPr>
              <a:lnSpc>
                <a:spcPct val="90000"/>
              </a:lnSpc>
            </a:pPr>
            <a:endParaRPr lang="en-US" sz="1800" b="1" smtClean="0"/>
          </a:p>
        </p:txBody>
      </p:sp>
      <p:sp>
        <p:nvSpPr>
          <p:cNvPr id="9220"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7"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History of Biotechnology</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Users\Wheeler PC\AppData\Local\Microsoft\Windows\Temporary Internet Files\Low\Content.IE5\B6EAYLJI\vaccF[1].jpg"/>
          <p:cNvPicPr>
            <a:picLocks noChangeAspect="1" noChangeArrowheads="1"/>
          </p:cNvPicPr>
          <p:nvPr/>
        </p:nvPicPr>
        <p:blipFill>
          <a:blip r:embed="rId3" cstate="print"/>
          <a:srcRect/>
          <a:stretch>
            <a:fillRect/>
          </a:stretch>
        </p:blipFill>
        <p:spPr bwMode="auto">
          <a:xfrm>
            <a:off x="685800" y="1981200"/>
            <a:ext cx="7772400" cy="4114800"/>
          </a:xfrm>
          <a:prstGeom prst="rect">
            <a:avLst/>
          </a:prstGeom>
          <a:noFill/>
          <a:ln w="9525">
            <a:noFill/>
            <a:miter lim="800000"/>
            <a:headEnd/>
            <a:tailEnd/>
          </a:ln>
        </p:spPr>
      </p:pic>
      <p:sp>
        <p:nvSpPr>
          <p:cNvPr id="10243" name="Rectangle 3"/>
          <p:cNvSpPr>
            <a:spLocks noGrp="1" noChangeArrowheads="1"/>
          </p:cNvSpPr>
          <p:nvPr>
            <p:ph type="body" idx="1"/>
          </p:nvPr>
        </p:nvSpPr>
        <p:spPr>
          <a:xfrm>
            <a:off x="381000" y="1752600"/>
            <a:ext cx="6172200" cy="3048000"/>
          </a:xfrm>
          <a:noFill/>
        </p:spPr>
        <p:txBody>
          <a:bodyPr lIns="90488" tIns="44450" rIns="90488" bIns="44450"/>
          <a:lstStyle/>
          <a:p>
            <a:pPr>
              <a:lnSpc>
                <a:spcPct val="90000"/>
              </a:lnSpc>
              <a:buFont typeface="Wingdings" pitchFamily="2" charset="2"/>
              <a:buChar char="v"/>
            </a:pPr>
            <a:r>
              <a:rPr lang="en-US" sz="2800" b="1" smtClean="0"/>
              <a:t>Vaccinations</a:t>
            </a:r>
          </a:p>
          <a:p>
            <a:pPr>
              <a:lnSpc>
                <a:spcPct val="90000"/>
              </a:lnSpc>
            </a:pPr>
            <a:endParaRPr lang="en-US" sz="1800" b="1" smtClean="0"/>
          </a:p>
        </p:txBody>
      </p:sp>
      <p:sp>
        <p:nvSpPr>
          <p:cNvPr id="10244"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7"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History of Biotechnology</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33400" y="1828800"/>
            <a:ext cx="6172200" cy="3048000"/>
          </a:xfrm>
          <a:noFill/>
        </p:spPr>
        <p:txBody>
          <a:bodyPr lIns="90488" tIns="44450" rIns="90488" bIns="44450"/>
          <a:lstStyle/>
          <a:p>
            <a:pPr>
              <a:lnSpc>
                <a:spcPct val="90000"/>
              </a:lnSpc>
              <a:buFont typeface="Wingdings" pitchFamily="2" charset="2"/>
              <a:buChar char="v"/>
            </a:pPr>
            <a:r>
              <a:rPr lang="en-US" sz="2800" b="1" smtClean="0"/>
              <a:t>Pharmaceuticals</a:t>
            </a:r>
          </a:p>
        </p:txBody>
      </p:sp>
      <p:pic>
        <p:nvPicPr>
          <p:cNvPr id="11267" name="Picture 5" descr="C:\Users\Wheeler PC\AppData\Local\Microsoft\Windows\Temporary Internet Files\Low\Content.IE5\4T0IJWLW\phar[1].jpg"/>
          <p:cNvPicPr>
            <a:picLocks noChangeAspect="1" noChangeArrowheads="1"/>
          </p:cNvPicPr>
          <p:nvPr/>
        </p:nvPicPr>
        <p:blipFill>
          <a:blip r:embed="rId3" cstate="print"/>
          <a:srcRect/>
          <a:stretch>
            <a:fillRect/>
          </a:stretch>
        </p:blipFill>
        <p:spPr bwMode="auto">
          <a:xfrm>
            <a:off x="2667000" y="2438400"/>
            <a:ext cx="4114800" cy="4114800"/>
          </a:xfrm>
          <a:prstGeom prst="rect">
            <a:avLst/>
          </a:prstGeom>
          <a:noFill/>
          <a:ln w="9525">
            <a:noFill/>
            <a:miter lim="800000"/>
            <a:headEnd/>
            <a:tailEnd/>
          </a:ln>
        </p:spPr>
      </p:pic>
      <p:sp>
        <p:nvSpPr>
          <p:cNvPr id="11268"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1" hangingPunct="1"/>
            <a:r>
              <a:rPr lang="en-US" sz="1200">
                <a:solidFill>
                  <a:srgbClr val="0000FF"/>
                </a:solidFill>
                <a:latin typeface="Arial" charset="0"/>
                <a:ea typeface="Times New Roman" pitchFamily="18" charset="0"/>
                <a:cs typeface="Arial" charset="0"/>
              </a:rPr>
              <a:t>Copyright © Texas Education Agency 2009.  All rights reserved.</a:t>
            </a:r>
            <a:endParaRPr lang="en-US" sz="900">
              <a:latin typeface="Arial" charset="0"/>
              <a:ea typeface="Times New Roman" pitchFamily="18" charset="0"/>
              <a:cs typeface="Arial" charset="0"/>
            </a:endParaRPr>
          </a:p>
          <a:p>
            <a:endParaRPr lang="en-US" sz="1800">
              <a:latin typeface="Arial" charset="0"/>
              <a:ea typeface="Times New Roman" pitchFamily="18" charset="0"/>
              <a:cs typeface="Arial" charset="0"/>
            </a:endParaRPr>
          </a:p>
        </p:txBody>
      </p:sp>
      <p:sp>
        <p:nvSpPr>
          <p:cNvPr id="7" name="Title 1"/>
          <p:cNvSpPr>
            <a:spLocks noGrp="1"/>
          </p:cNvSpPr>
          <p:nvPr>
            <p:ph type="title"/>
          </p:nvPr>
        </p:nvSpPr>
        <p:spPr>
          <a:xfrm>
            <a:off x="457200" y="152400"/>
            <a:ext cx="8280400" cy="1143000"/>
          </a:xfrm>
        </p:spPr>
        <p:txBody>
          <a:bodyPr/>
          <a:lstStyle/>
          <a:p>
            <a:pPr algn="ctr">
              <a:defRPr/>
            </a:pPr>
            <a:r>
              <a:rPr lang="en-US" dirty="0" smtClean="0">
                <a:solidFill>
                  <a:srgbClr val="FF6600"/>
                </a:solidFill>
                <a:effectLst>
                  <a:outerShdw blurRad="38100" dist="38100" dir="2700000" algn="tl">
                    <a:srgbClr val="000000">
                      <a:alpha val="43137"/>
                    </a:srgbClr>
                  </a:outerShdw>
                </a:effectLst>
              </a:rPr>
              <a:t>History of Biotechnology</a:t>
            </a:r>
            <a:endParaRPr lang="en-US" dirty="0">
              <a:solidFill>
                <a:srgbClr val="FF6600"/>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273031611</TotalTime>
  <Pages>9</Pages>
  <Words>1739</Words>
  <Application>Microsoft Office PowerPoint</Application>
  <PresentationFormat>On-screen Show (4:3)</PresentationFormat>
  <Paragraphs>69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Contemporary Portrait</vt:lpstr>
      <vt:lpstr>Module 1</vt:lpstr>
      <vt:lpstr>Lessons for Module 1</vt:lpstr>
      <vt:lpstr>Goals for Lesson 1.1</vt:lpstr>
      <vt:lpstr>Define Biotechnology</vt:lpstr>
      <vt:lpstr>History of Biotechnology</vt:lpstr>
      <vt:lpstr>History of Biotechnology</vt:lpstr>
      <vt:lpstr>History of Biotechnology</vt:lpstr>
      <vt:lpstr>History of Biotechnology</vt:lpstr>
      <vt:lpstr>History of Biotechnology</vt:lpstr>
      <vt:lpstr>History of Biotechnology</vt:lpstr>
      <vt:lpstr>Relating Biotechnology to Current World Issues</vt:lpstr>
      <vt:lpstr>Slide 12</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E M I S T R Y</dc:title>
  <dc:subject>CHEMISTRY and BRANCHES</dc:subject>
  <dc:creator>ASKEW</dc:creator>
  <cp:lastModifiedBy>Wheeler Laptop</cp:lastModifiedBy>
  <cp:revision>132</cp:revision>
  <cp:lastPrinted>1601-01-01T00:00:00Z</cp:lastPrinted>
  <dcterms:created xsi:type="dcterms:W3CDTF">1996-06-19T11:38:00Z</dcterms:created>
  <dcterms:modified xsi:type="dcterms:W3CDTF">2011-04-25T03:19:36Z</dcterms:modified>
</cp:coreProperties>
</file>